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61" r:id="rId5"/>
    <p:sldId id="263" r:id="rId6"/>
    <p:sldId id="265" r:id="rId7"/>
    <p:sldId id="280" r:id="rId8"/>
    <p:sldId id="281" r:id="rId9"/>
    <p:sldId id="268" r:id="rId10"/>
    <p:sldId id="282" r:id="rId11"/>
    <p:sldId id="269" r:id="rId12"/>
    <p:sldId id="270" r:id="rId13"/>
    <p:sldId id="271" r:id="rId14"/>
    <p:sldId id="279" r:id="rId15"/>
    <p:sldId id="273" r:id="rId16"/>
    <p:sldId id="283" r:id="rId17"/>
    <p:sldId id="274" r:id="rId18"/>
    <p:sldId id="275" r:id="rId19"/>
    <p:sldId id="276" r:id="rId20"/>
    <p:sldId id="278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D057"/>
    <a:srgbClr val="1F8297"/>
    <a:srgbClr val="F8961E"/>
    <a:srgbClr val="47C1D9"/>
    <a:srgbClr val="29679F"/>
    <a:srgbClr val="2BB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64" autoAdjust="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A6A25-F172-499E-9FAD-31268BA1DE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77A8B-201B-48E0-BABE-3F52FF18C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C21D-5B74-4C94-9052-12B7B063D98C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8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198D-7D80-4046-86AF-C9D36AF33E62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66B4-C966-4B6C-9296-99C549890B45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9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A8597-98FF-4811-9AB7-0C9470FE48A6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0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172E-75E0-4CE4-B6AD-0F6573813B9F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FB45-6007-405B-9601-31B9EBCEE727}" type="datetime1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8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E139-CFD2-4D64-9407-0F435AADAB6B}" type="datetime1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8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774BC-0C35-47CA-ADF3-36AA6109376F}" type="datetime1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0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F5AB-C12D-4BA3-B32A-7B3DC53AE1DF}" type="datetime1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8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4622-0484-41F3-A3D6-BEDB15BC00B2}" type="datetime1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8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CAB2-2901-4868-A6C5-89AE85EFD694}" type="datetime1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6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D39C0-FFAA-493D-B54E-576E485FE357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9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18.jpe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24475" y="0"/>
            <a:ext cx="96443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Vietnam </a:t>
            </a:r>
            <a:r>
              <a:rPr lang="en-US" sz="22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- Korea University of Information and Communication </a:t>
            </a: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Technology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Faculty of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Computer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Engineering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Electronics</a:t>
            </a:r>
            <a:endParaRPr lang="en-US" sz="2400" b="1" dirty="0">
              <a:solidFill>
                <a:srgbClr val="00206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41914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C00000"/>
                </a:solidFill>
              </a:rPr>
              <a:t>SPECIALIZED PROJECTS </a:t>
            </a:r>
            <a:r>
              <a:rPr lang="en-US" sz="4800" b="1" dirty="0" smtClean="0">
                <a:solidFill>
                  <a:srgbClr val="C00000"/>
                </a:solidFill>
              </a:rPr>
              <a:t>2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" y="287291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</a:rPr>
              <a:t>BUILD AND IMPLEMENT A QR CODE SCANNING SYSTEM TO CHECK PRODUCT INFORMATION BY ESP32-CAM MODULE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93;p1"/>
          <p:cNvSpPr txBox="1"/>
          <p:nvPr/>
        </p:nvSpPr>
        <p:spPr>
          <a:xfrm>
            <a:off x="6299347" y="4745060"/>
            <a:ext cx="537603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smtClean="0">
                <a:solidFill>
                  <a:srgbClr val="F8961E"/>
                </a:solidFill>
                <a:latin typeface="Calibri"/>
                <a:ea typeface="Calibri"/>
                <a:cs typeface="Calibri"/>
                <a:sym typeface="Calibri"/>
              </a:rPr>
              <a:t>Instructor      :  Dr. NGUYEN VU ANH QUANG</a:t>
            </a:r>
            <a:endParaRPr sz="2000" b="1" i="0" u="none" strike="noStrike" cap="none" dirty="0">
              <a:solidFill>
                <a:srgbClr val="F896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4;p1"/>
          <p:cNvSpPr/>
          <p:nvPr/>
        </p:nvSpPr>
        <p:spPr>
          <a:xfrm>
            <a:off x="6299351" y="5129087"/>
            <a:ext cx="5673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rgbClr val="F8961E"/>
                </a:solidFill>
                <a:latin typeface="Calibri"/>
                <a:ea typeface="Calibri"/>
                <a:cs typeface="Calibri"/>
                <a:sym typeface="Calibri"/>
              </a:rPr>
              <a:t>Performer     </a:t>
            </a:r>
            <a:r>
              <a:rPr lang="en-US" sz="2000" b="1" i="0" u="none" strike="noStrike" cap="none">
                <a:solidFill>
                  <a:srgbClr val="F8961E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b="1" i="0" u="none" strike="noStrike" cap="none" smtClean="0">
                <a:solidFill>
                  <a:srgbClr val="F8961E"/>
                </a:solidFill>
                <a:latin typeface="Calibri"/>
                <a:ea typeface="Calibri"/>
                <a:cs typeface="Calibri"/>
                <a:sym typeface="Calibri"/>
              </a:rPr>
              <a:t> TRAN </a:t>
            </a:r>
            <a:r>
              <a:rPr lang="en-US" sz="2000" b="1" i="0" u="none" strike="noStrike" cap="none">
                <a:solidFill>
                  <a:srgbClr val="F8961E"/>
                </a:solidFill>
                <a:latin typeface="Calibri"/>
                <a:ea typeface="Calibri"/>
                <a:cs typeface="Calibri"/>
                <a:sym typeface="Calibri"/>
              </a:rPr>
              <a:t>VIET </a:t>
            </a:r>
            <a:r>
              <a:rPr lang="en-US" sz="2000" b="1" i="0" u="none" strike="noStrike" cap="none" smtClean="0">
                <a:solidFill>
                  <a:srgbClr val="F8961E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US" sz="2000" b="1" i="0" u="none" strike="noStrike" cap="none" dirty="0">
                <a:solidFill>
                  <a:srgbClr val="F8961E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1" i="0" u="none" strike="noStrike" cap="none">
                <a:solidFill>
                  <a:srgbClr val="F8961E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2000" b="1" i="0" u="none" strike="noStrike" cap="none" smtClean="0">
                <a:solidFill>
                  <a:srgbClr val="F8961E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000" b="1" i="0" u="none" strike="noStrike" cap="none" dirty="0">
              <a:solidFill>
                <a:srgbClr val="F896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0" y="6315074"/>
            <a:ext cx="12191999" cy="3143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DaNang, </a:t>
            </a:r>
            <a:r>
              <a:rPr lang="en-US" b="1" dirty="0" smtClean="0"/>
              <a:t>May 2023</a:t>
            </a:r>
            <a:endParaRPr lang="en-US" b="1" dirty="0"/>
          </a:p>
        </p:txBody>
      </p:sp>
      <p:pic>
        <p:nvPicPr>
          <p:cNvPr id="12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0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10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sp>
        <p:nvSpPr>
          <p:cNvPr id="18" name="Freeform 17"/>
          <p:cNvSpPr/>
          <p:nvPr/>
        </p:nvSpPr>
        <p:spPr>
          <a:xfrm>
            <a:off x="3997490" y="104644"/>
            <a:ext cx="4765510" cy="601114"/>
          </a:xfrm>
          <a:custGeom>
            <a:avLst/>
            <a:gdLst>
              <a:gd name="connsiteX0" fmla="*/ 352688 w 4498276"/>
              <a:gd name="connsiteY0" fmla="*/ 0 h 705758"/>
              <a:gd name="connsiteX1" fmla="*/ 352698 w 4498276"/>
              <a:gd name="connsiteY1" fmla="*/ 1 h 705758"/>
              <a:gd name="connsiteX2" fmla="*/ 4145578 w 4498276"/>
              <a:gd name="connsiteY2" fmla="*/ 1 h 705758"/>
              <a:gd name="connsiteX3" fmla="*/ 4145588 w 4498276"/>
              <a:gd name="connsiteY3" fmla="*/ 0 h 705758"/>
              <a:gd name="connsiteX4" fmla="*/ 4145598 w 4498276"/>
              <a:gd name="connsiteY4" fmla="*/ 1 h 705758"/>
              <a:gd name="connsiteX5" fmla="*/ 4207595 w 4498276"/>
              <a:gd name="connsiteY5" fmla="*/ 1 h 705758"/>
              <a:gd name="connsiteX6" fmla="*/ 4207595 w 4498276"/>
              <a:gd name="connsiteY6" fmla="*/ 6254 h 705758"/>
              <a:gd name="connsiteX7" fmla="*/ 4216667 w 4498276"/>
              <a:gd name="connsiteY7" fmla="*/ 7169 h 705758"/>
              <a:gd name="connsiteX8" fmla="*/ 4498276 w 4498276"/>
              <a:gd name="connsiteY8" fmla="*/ 352879 h 705758"/>
              <a:gd name="connsiteX9" fmla="*/ 4216667 w 4498276"/>
              <a:gd name="connsiteY9" fmla="*/ 698589 h 705758"/>
              <a:gd name="connsiteX10" fmla="*/ 4207595 w 4498276"/>
              <a:gd name="connsiteY10" fmla="*/ 699504 h 705758"/>
              <a:gd name="connsiteX11" fmla="*/ 4207595 w 4498276"/>
              <a:gd name="connsiteY11" fmla="*/ 705758 h 705758"/>
              <a:gd name="connsiteX12" fmla="*/ 4145588 w 4498276"/>
              <a:gd name="connsiteY12" fmla="*/ 705758 h 705758"/>
              <a:gd name="connsiteX13" fmla="*/ 352688 w 4498276"/>
              <a:gd name="connsiteY13" fmla="*/ 705758 h 705758"/>
              <a:gd name="connsiteX14" fmla="*/ 290681 w 4498276"/>
              <a:gd name="connsiteY14" fmla="*/ 705758 h 705758"/>
              <a:gd name="connsiteX15" fmla="*/ 290681 w 4498276"/>
              <a:gd name="connsiteY15" fmla="*/ 699504 h 705758"/>
              <a:gd name="connsiteX16" fmla="*/ 281609 w 4498276"/>
              <a:gd name="connsiteY16" fmla="*/ 698589 h 705758"/>
              <a:gd name="connsiteX17" fmla="*/ 0 w 4498276"/>
              <a:gd name="connsiteY17" fmla="*/ 352879 h 705758"/>
              <a:gd name="connsiteX18" fmla="*/ 281609 w 4498276"/>
              <a:gd name="connsiteY18" fmla="*/ 7169 h 705758"/>
              <a:gd name="connsiteX19" fmla="*/ 290681 w 4498276"/>
              <a:gd name="connsiteY19" fmla="*/ 6254 h 705758"/>
              <a:gd name="connsiteX20" fmla="*/ 290681 w 4498276"/>
              <a:gd name="connsiteY20" fmla="*/ 1 h 705758"/>
              <a:gd name="connsiteX21" fmla="*/ 352678 w 4498276"/>
              <a:gd name="connsiteY21" fmla="*/ 1 h 70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98276" h="705758">
                <a:moveTo>
                  <a:pt x="352688" y="0"/>
                </a:moveTo>
                <a:lnTo>
                  <a:pt x="352698" y="1"/>
                </a:lnTo>
                <a:lnTo>
                  <a:pt x="4145578" y="1"/>
                </a:lnTo>
                <a:lnTo>
                  <a:pt x="4145588" y="0"/>
                </a:lnTo>
                <a:lnTo>
                  <a:pt x="4145598" y="1"/>
                </a:lnTo>
                <a:lnTo>
                  <a:pt x="4207595" y="1"/>
                </a:lnTo>
                <a:lnTo>
                  <a:pt x="4207595" y="6254"/>
                </a:lnTo>
                <a:lnTo>
                  <a:pt x="4216667" y="7169"/>
                </a:lnTo>
                <a:cubicBezTo>
                  <a:pt x="4377381" y="40074"/>
                  <a:pt x="4498276" y="182350"/>
                  <a:pt x="4498276" y="352879"/>
                </a:cubicBezTo>
                <a:cubicBezTo>
                  <a:pt x="4498276" y="523408"/>
                  <a:pt x="4377381" y="665684"/>
                  <a:pt x="4216667" y="698589"/>
                </a:cubicBezTo>
                <a:lnTo>
                  <a:pt x="4207595" y="699504"/>
                </a:lnTo>
                <a:lnTo>
                  <a:pt x="4207595" y="705758"/>
                </a:lnTo>
                <a:lnTo>
                  <a:pt x="4145588" y="705758"/>
                </a:lnTo>
                <a:lnTo>
                  <a:pt x="352688" y="705758"/>
                </a:lnTo>
                <a:lnTo>
                  <a:pt x="290681" y="705758"/>
                </a:lnTo>
                <a:lnTo>
                  <a:pt x="290681" y="699504"/>
                </a:lnTo>
                <a:lnTo>
                  <a:pt x="281609" y="698589"/>
                </a:lnTo>
                <a:cubicBezTo>
                  <a:pt x="120895" y="665684"/>
                  <a:pt x="0" y="523408"/>
                  <a:pt x="0" y="352879"/>
                </a:cubicBezTo>
                <a:cubicBezTo>
                  <a:pt x="0" y="182350"/>
                  <a:pt x="120895" y="40074"/>
                  <a:pt x="281609" y="7169"/>
                </a:cubicBezTo>
                <a:lnTo>
                  <a:pt x="290681" y="6254"/>
                </a:lnTo>
                <a:lnTo>
                  <a:pt x="290681" y="1"/>
                </a:lnTo>
                <a:lnTo>
                  <a:pt x="352678" y="1"/>
                </a:lnTo>
                <a:close/>
              </a:path>
            </a:pathLst>
          </a:cu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UTM Alexander" panose="02040603050506020204" pitchFamily="18" charset="0"/>
              </a:rPr>
              <a:t>02</a:t>
            </a:r>
            <a:r>
              <a:rPr lang="en-US" sz="2400" b="1" dirty="0" smtClean="0">
                <a:latin typeface="UTM Alexander" panose="02040603050506020204" pitchFamily="18" charset="0"/>
              </a:rPr>
              <a:t>. THEORY </a:t>
            </a:r>
            <a:r>
              <a:rPr lang="en-US" sz="2400" b="1" dirty="0">
                <a:latin typeface="UTM Alexander" panose="02040603050506020204" pitchFamily="18" charset="0"/>
              </a:rPr>
              <a:t>AND SYSTEM MODEL</a:t>
            </a:r>
            <a:endParaRPr lang="en-US" sz="2400" b="1" dirty="0">
              <a:latin typeface="UTM Alexander" panose="02040603050506020204" pitchFamily="18" charset="0"/>
            </a:endParaRPr>
          </a:p>
        </p:txBody>
      </p:sp>
      <p:pic>
        <p:nvPicPr>
          <p:cNvPr id="20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5"/>
          <a:srcRect t="5057"/>
          <a:stretch/>
        </p:blipFill>
        <p:spPr bwMode="auto">
          <a:xfrm>
            <a:off x="1510666" y="1029652"/>
            <a:ext cx="9185909" cy="4672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4452" y="5784850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Block diagram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253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11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81670" y="3304114"/>
            <a:ext cx="5265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IMPLEMENTATION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772148" y="3257556"/>
            <a:ext cx="5243513" cy="71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81670" y="3910022"/>
            <a:ext cx="5243513" cy="71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833494" y="2082201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03</a:t>
            </a:r>
            <a:endParaRPr lang="en-US" sz="7200" b="1" dirty="0"/>
          </a:p>
        </p:txBody>
      </p:sp>
      <p:sp>
        <p:nvSpPr>
          <p:cNvPr id="28" name="Rectangle 27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8" y="1540546"/>
            <a:ext cx="4560425" cy="4560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24475" y="0"/>
            <a:ext cx="96443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Vietnam </a:t>
            </a:r>
            <a:r>
              <a:rPr lang="en-US" sz="22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- Korea University of Information and Communication </a:t>
            </a: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Technology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Faculty of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Computer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Engineering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Electronics</a:t>
            </a:r>
            <a:endParaRPr lang="en-US" sz="2400" b="1" dirty="0">
              <a:solidFill>
                <a:srgbClr val="00206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0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7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12</a:t>
            </a:fld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1" name="Flowchart: Terminator 20"/>
          <p:cNvSpPr/>
          <p:nvPr/>
        </p:nvSpPr>
        <p:spPr>
          <a:xfrm>
            <a:off x="5057591" y="160076"/>
            <a:ext cx="2378075" cy="582167"/>
          </a:xfrm>
          <a:prstGeom prst="flowChartTerminator">
            <a:avLst/>
          </a:pr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UTM Alexander" panose="02040603050506020204" pitchFamily="18" charset="0"/>
              </a:rPr>
              <a:t>3.1 HARDWARE</a:t>
            </a:r>
            <a:endParaRPr lang="en-US" sz="2200" b="1" dirty="0">
              <a:latin typeface="UTM Alexander" panose="02040603050506020204" pitchFamily="18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755115" y="4890827"/>
            <a:ext cx="2443110" cy="333354"/>
          </a:xfrm>
          <a:prstGeom prst="roundRect">
            <a:avLst/>
          </a:prstGeom>
          <a:solidFill>
            <a:srgbClr val="F796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to COM TTL UART 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2488031" y="4890827"/>
            <a:ext cx="2483917" cy="333354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ESP32Cam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31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ESP32-CAM AI-Thinker Pinout Guide: GPIOs Usage Explained | Random Nerd ...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1311909"/>
            <a:ext cx="6687820" cy="335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 descr="https://dientunguyenhien.vn/public/images/ttluart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2" b="11323"/>
          <a:stretch/>
        </p:blipFill>
        <p:spPr bwMode="auto">
          <a:xfrm>
            <a:off x="7955384" y="1334135"/>
            <a:ext cx="3801271" cy="33305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43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13</a:t>
            </a:fld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1" name="Flowchart: Terminator 20"/>
          <p:cNvSpPr/>
          <p:nvPr/>
        </p:nvSpPr>
        <p:spPr>
          <a:xfrm>
            <a:off x="5075054" y="172576"/>
            <a:ext cx="2343149" cy="613227"/>
          </a:xfrm>
          <a:prstGeom prst="flowChartTerminator">
            <a:avLst/>
          </a:pr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UTM Alexander" panose="02040603050506020204" pitchFamily="18" charset="0"/>
              </a:rPr>
              <a:t>3.2 SOFTWARE</a:t>
            </a:r>
            <a:endParaRPr lang="en-US" sz="2200" b="1" dirty="0">
              <a:latin typeface="UTM Alexander" panose="02040603050506020204" pitchFamily="18" charset="0"/>
            </a:endParaRPr>
          </a:p>
        </p:txBody>
      </p:sp>
      <p:pic>
        <p:nvPicPr>
          <p:cNvPr id="27" name="Picture 26" descr="Arduino-er: Arduino 1.6.4 is available now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0" y="3874217"/>
            <a:ext cx="360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Picture 50" descr="Download Altium Designer 21 full crack kèm video hướng dẫn cài đặt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06" y="1154057"/>
            <a:ext cx="360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998551" y="3432601"/>
            <a:ext cx="2357437" cy="257976"/>
          </a:xfrm>
          <a:prstGeom prst="rect">
            <a:avLst/>
          </a:prstGeom>
          <a:solidFill>
            <a:srgbClr val="F8961E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MySql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4941653" y="3432423"/>
            <a:ext cx="2357437" cy="2579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Altium Designer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72083" y="3432423"/>
            <a:ext cx="2357437" cy="2579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XAMPP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998550" y="6217857"/>
            <a:ext cx="2357437" cy="2579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Arduino IDE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4905187" y="6212714"/>
            <a:ext cx="2357437" cy="257976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Visual</a:t>
            </a:r>
            <a:r>
              <a:rPr lang="en-US" b="1" dirty="0" smtClean="0"/>
              <a:t> Studio Code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24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mage result for myýQL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0" y="1142287"/>
            <a:ext cx="360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 descr="5 Visual Studio Code Extensions Developers Need in 2020 | by Srikar ...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8" b="11905"/>
          <a:stretch/>
        </p:blipFill>
        <p:spPr bwMode="auto">
          <a:xfrm>
            <a:off x="4320371" y="3874217"/>
            <a:ext cx="360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 descr="XAMPP là gì? Cách cài đặt, sử dụng XAMPP hiệu quả trên máy tính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8" b="16600"/>
          <a:stretch/>
        </p:blipFill>
        <p:spPr bwMode="auto">
          <a:xfrm>
            <a:off x="8190542" y="1127570"/>
            <a:ext cx="360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 descr="Start for free - Download Qt for application development &amp; device creation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7" t="29531" r="19493" b="29304"/>
          <a:stretch/>
        </p:blipFill>
        <p:spPr bwMode="auto">
          <a:xfrm>
            <a:off x="8190542" y="3874217"/>
            <a:ext cx="360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9271405" y="6212714"/>
            <a:ext cx="1438273" cy="271903"/>
          </a:xfrm>
          <a:prstGeom prst="rect">
            <a:avLst/>
          </a:prstGeom>
          <a:solidFill>
            <a:srgbClr val="46D05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QT Design</a:t>
            </a:r>
          </a:p>
        </p:txBody>
      </p:sp>
    </p:spTree>
    <p:extLst>
      <p:ext uri="{BB962C8B-B14F-4D97-AF65-F5344CB8AC3E}">
        <p14:creationId xmlns:p14="http://schemas.microsoft.com/office/powerpoint/2010/main" val="29024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14</a:t>
            </a:fld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1" name="Flowchart: Terminator 20"/>
          <p:cNvSpPr/>
          <p:nvPr/>
        </p:nvSpPr>
        <p:spPr>
          <a:xfrm>
            <a:off x="4442434" y="172812"/>
            <a:ext cx="3608389" cy="581931"/>
          </a:xfrm>
          <a:prstGeom prst="flowChartTerminator">
            <a:avLst/>
          </a:pr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UTM Alexander" panose="02040603050506020204" pitchFamily="18" charset="0"/>
              </a:rPr>
              <a:t>3.3 PRINCIPLE </a:t>
            </a:r>
            <a:r>
              <a:rPr lang="en-US" sz="2200" b="1" dirty="0" smtClean="0">
                <a:latin typeface="UTM Alexander" panose="02040603050506020204" pitchFamily="18" charset="0"/>
              </a:rPr>
              <a:t>DIAGRAM</a:t>
            </a:r>
            <a:endParaRPr lang="en-US" sz="2200" b="1" dirty="0">
              <a:latin typeface="UTM Alexander" panose="0204060305050602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51529" y="5987018"/>
            <a:ext cx="199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Schematic </a:t>
            </a:r>
            <a:r>
              <a:rPr lang="en-US" b="1" dirty="0" smtClean="0">
                <a:solidFill>
                  <a:srgbClr val="C00000"/>
                </a:solidFill>
              </a:rPr>
              <a:t>diagram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5"/>
          <a:srcRect l="29020" t="13891" r="5881" b="12726"/>
          <a:stretch/>
        </p:blipFill>
        <p:spPr bwMode="auto">
          <a:xfrm>
            <a:off x="2600323" y="1208672"/>
            <a:ext cx="6896100" cy="469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35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15</a:t>
            </a:fld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1" name="Flowchart: Terminator 20"/>
          <p:cNvSpPr/>
          <p:nvPr/>
        </p:nvSpPr>
        <p:spPr>
          <a:xfrm>
            <a:off x="4337452" y="94387"/>
            <a:ext cx="4336648" cy="596231"/>
          </a:xfrm>
          <a:prstGeom prst="flowChartTerminator">
            <a:avLst/>
          </a:pr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UTM Alexander" panose="02040603050506020204" pitchFamily="18" charset="0"/>
              </a:rPr>
              <a:t>3.4 ALGORITHM </a:t>
            </a:r>
            <a:r>
              <a:rPr lang="en-US" sz="2200" b="1" dirty="0" smtClean="0">
                <a:latin typeface="UTM Alexander" panose="02040603050506020204" pitchFamily="18" charset="0"/>
              </a:rPr>
              <a:t>FLOWCHART</a:t>
            </a:r>
            <a:endParaRPr lang="en-US" sz="2200" b="1" dirty="0">
              <a:latin typeface="UTM Alexander" panose="0204060305050602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2525" y="6266867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Desktop </a:t>
            </a:r>
            <a:r>
              <a:rPr lang="en-US" b="1" dirty="0" smtClean="0">
                <a:solidFill>
                  <a:srgbClr val="C00000"/>
                </a:solidFill>
              </a:rPr>
              <a:t>Application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5"/>
          <a:srcRect l="12404"/>
          <a:stretch/>
        </p:blipFill>
        <p:spPr bwMode="auto">
          <a:xfrm>
            <a:off x="212407" y="785802"/>
            <a:ext cx="4403883" cy="5570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6"/>
          <a:srcRect l="1647" r="1612"/>
          <a:stretch/>
        </p:blipFill>
        <p:spPr bwMode="auto">
          <a:xfrm>
            <a:off x="6128208" y="785802"/>
            <a:ext cx="5930315" cy="5570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74051" y="6343134"/>
            <a:ext cx="254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Processing on ESP32Cam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5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16</a:t>
            </a:fld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1" name="Flowchart: Terminator 20"/>
          <p:cNvSpPr/>
          <p:nvPr/>
        </p:nvSpPr>
        <p:spPr>
          <a:xfrm>
            <a:off x="4586305" y="295990"/>
            <a:ext cx="3320648" cy="489813"/>
          </a:xfrm>
          <a:prstGeom prst="flowChartTerminator">
            <a:avLst/>
          </a:pr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UTM Alexander" panose="02040603050506020204" pitchFamily="18" charset="0"/>
              </a:rPr>
              <a:t>3.5 DATABASE TABLES</a:t>
            </a:r>
            <a:endParaRPr lang="en-US" sz="2200" b="1" dirty="0">
              <a:latin typeface="UTM Alexander" panose="02040603050506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068217" y="3825244"/>
            <a:ext cx="156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Products table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278130" y="931234"/>
            <a:ext cx="5144770" cy="2894011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3403600" y="4389879"/>
            <a:ext cx="5229409" cy="1782575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7"/>
          <a:stretch>
            <a:fillRect/>
          </a:stretch>
        </p:blipFill>
        <p:spPr>
          <a:xfrm>
            <a:off x="6532235" y="931233"/>
            <a:ext cx="5226377" cy="28940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18479" y="3818006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Detailed </a:t>
            </a:r>
            <a:r>
              <a:rPr lang="en-US" b="1" dirty="0">
                <a:solidFill>
                  <a:srgbClr val="C00000"/>
                </a:solidFill>
              </a:rPr>
              <a:t>invoice </a:t>
            </a:r>
            <a:r>
              <a:rPr lang="en-US" b="1" dirty="0" smtClean="0">
                <a:solidFill>
                  <a:srgbClr val="C00000"/>
                </a:solidFill>
              </a:rPr>
              <a:t>table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6006" y="6158468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Bills table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17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8816" y="3261250"/>
            <a:ext cx="5171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mtClean="0"/>
              <a:t>RESULT, DEVELOPMENT</a:t>
            </a:r>
            <a:endParaRPr lang="en-US" sz="4000" b="1"/>
          </a:p>
        </p:txBody>
      </p:sp>
      <p:sp>
        <p:nvSpPr>
          <p:cNvPr id="13" name="Rectangle 12"/>
          <p:cNvSpPr/>
          <p:nvPr/>
        </p:nvSpPr>
        <p:spPr>
          <a:xfrm>
            <a:off x="5772148" y="3257556"/>
            <a:ext cx="5243513" cy="71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81670" y="3867158"/>
            <a:ext cx="5243513" cy="71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84306" y="2153373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04</a:t>
            </a:r>
            <a:endParaRPr lang="en-US" sz="7200" b="1" dirty="0"/>
          </a:p>
        </p:txBody>
      </p:sp>
      <p:pic>
        <p:nvPicPr>
          <p:cNvPr id="17" name="Picture 2" descr="Happy student looking at exam result 1222408 Vector Art at Vecteez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8838" r="8064" b="9632"/>
          <a:stretch/>
        </p:blipFill>
        <p:spPr bwMode="auto">
          <a:xfrm>
            <a:off x="591485" y="1939971"/>
            <a:ext cx="4774382" cy="33504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4" name="Rectangle 23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424475" y="0"/>
            <a:ext cx="96443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Vietnam </a:t>
            </a:r>
            <a:r>
              <a:rPr lang="en-US" sz="22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- Korea University of Information and Communication </a:t>
            </a: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Technology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Faculty of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Computer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Engineering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Electronics</a:t>
            </a:r>
            <a:endParaRPr lang="en-US" sz="2400" b="1" dirty="0">
              <a:solidFill>
                <a:srgbClr val="00206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2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18</a:t>
            </a:fld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1" name="Flowchart: Terminator 20"/>
          <p:cNvSpPr/>
          <p:nvPr/>
        </p:nvSpPr>
        <p:spPr>
          <a:xfrm>
            <a:off x="4249158" y="193747"/>
            <a:ext cx="3994942" cy="603159"/>
          </a:xfrm>
          <a:prstGeom prst="flowChartTerminator">
            <a:avLst/>
          </a:pr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UTM Alexander" panose="02040603050506020204" pitchFamily="18" charset="0"/>
              </a:rPr>
              <a:t>4.1 APPLICATION </a:t>
            </a:r>
            <a:r>
              <a:rPr lang="en-US" sz="2200" b="1" dirty="0" smtClean="0">
                <a:latin typeface="UTM Alexander" panose="02040603050506020204" pitchFamily="18" charset="0"/>
              </a:rPr>
              <a:t>DESKTOP</a:t>
            </a:r>
            <a:endParaRPr lang="en-US" sz="2200" b="1" dirty="0" smtClean="0">
              <a:latin typeface="UTM Alexander" panose="02040603050506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7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5"/>
          <a:srcRect l="15873" t="6382" r="15942" b="14574"/>
          <a:stretch/>
        </p:blipFill>
        <p:spPr bwMode="auto">
          <a:xfrm>
            <a:off x="2844800" y="1211897"/>
            <a:ext cx="6563872" cy="4579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73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19</a:t>
            </a:fld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1" name="Flowchart: Terminator 20"/>
          <p:cNvSpPr/>
          <p:nvPr/>
        </p:nvSpPr>
        <p:spPr>
          <a:xfrm>
            <a:off x="3335154" y="290503"/>
            <a:ext cx="5822950" cy="500743"/>
          </a:xfrm>
          <a:prstGeom prst="flowChartTerminator">
            <a:avLst/>
          </a:pr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UTM Alexander" panose="02040603050506020204" pitchFamily="18" charset="0"/>
              </a:rPr>
              <a:t>4.2 PCB </a:t>
            </a:r>
            <a:r>
              <a:rPr lang="en-US" sz="2200" b="1" dirty="0" smtClean="0">
                <a:latin typeface="UTM Alexander" panose="02040603050506020204" pitchFamily="18" charset="0"/>
              </a:rPr>
              <a:t>CIRCUIT AND FINISHED PRODUCT</a:t>
            </a:r>
            <a:endParaRPr lang="en-US" sz="2200" b="1" dirty="0">
              <a:latin typeface="UTM Alexander" panose="02040603050506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8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5"/>
          <a:srcRect l="35381" t="13939" r="27111" b="10791"/>
          <a:stretch/>
        </p:blipFill>
        <p:spPr bwMode="auto">
          <a:xfrm>
            <a:off x="545952" y="874702"/>
            <a:ext cx="2789202" cy="2937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6"/>
          <a:srcRect l="38076" t="13509" r="28425" b="15657"/>
          <a:stretch/>
        </p:blipFill>
        <p:spPr bwMode="auto">
          <a:xfrm>
            <a:off x="3451033" y="3842964"/>
            <a:ext cx="2470220" cy="2937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/>
          <p:cNvPicPr/>
          <p:nvPr/>
        </p:nvPicPr>
        <p:blipFill rotWithShape="1">
          <a:blip r:embed="rId7"/>
          <a:srcRect l="6406" t="30436" r="12398" b="26915"/>
          <a:stretch/>
        </p:blipFill>
        <p:spPr bwMode="auto">
          <a:xfrm rot="16200000">
            <a:off x="7485833" y="4171398"/>
            <a:ext cx="2968262" cy="2079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/>
          <p:cNvPicPr/>
          <p:nvPr/>
        </p:nvPicPr>
        <p:blipFill rotWithShape="1">
          <a:blip r:embed="rId8"/>
          <a:srcRect l="31386" t="18054" r="30363" b="12635"/>
          <a:stretch/>
        </p:blipFill>
        <p:spPr bwMode="auto">
          <a:xfrm>
            <a:off x="5757133" y="892953"/>
            <a:ext cx="2161100" cy="2937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3886200" y="2095500"/>
            <a:ext cx="1308100" cy="6731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183633" y="4975015"/>
            <a:ext cx="1308100" cy="6731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9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413943">
            <a:off x="3018114" y="1073354"/>
            <a:ext cx="6135473" cy="5003376"/>
          </a:xfrm>
          <a:custGeom>
            <a:avLst/>
            <a:gdLst>
              <a:gd name="connsiteX0" fmla="*/ 2408088 w 6135473"/>
              <a:gd name="connsiteY0" fmla="*/ 838295 h 5003376"/>
              <a:gd name="connsiteX1" fmla="*/ 4103256 w 6135473"/>
              <a:gd name="connsiteY1" fmla="*/ 1136359 h 5003376"/>
              <a:gd name="connsiteX2" fmla="*/ 4149936 w 6135473"/>
              <a:gd name="connsiteY2" fmla="*/ 1185260 h 5003376"/>
              <a:gd name="connsiteX3" fmla="*/ 4197429 w 6135473"/>
              <a:gd name="connsiteY3" fmla="*/ 1162426 h 5003376"/>
              <a:gd name="connsiteX4" fmla="*/ 4290908 w 6135473"/>
              <a:gd name="connsiteY4" fmla="*/ 1104284 h 5003376"/>
              <a:gd name="connsiteX5" fmla="*/ 4575102 w 6135473"/>
              <a:gd name="connsiteY5" fmla="*/ 838649 h 5003376"/>
              <a:gd name="connsiteX6" fmla="*/ 4593169 w 6135473"/>
              <a:gd name="connsiteY6" fmla="*/ 815235 h 5003376"/>
              <a:gd name="connsiteX7" fmla="*/ 4802485 w 6135473"/>
              <a:gd name="connsiteY7" fmla="*/ 453159 h 5003376"/>
              <a:gd name="connsiteX8" fmla="*/ 4895870 w 6135473"/>
              <a:gd name="connsiteY8" fmla="*/ 0 h 5003376"/>
              <a:gd name="connsiteX9" fmla="*/ 5422737 w 6135473"/>
              <a:gd name="connsiteY9" fmla="*/ 413949 h 5003376"/>
              <a:gd name="connsiteX10" fmla="*/ 5002106 w 6135473"/>
              <a:gd name="connsiteY10" fmla="*/ 609998 h 5003376"/>
              <a:gd name="connsiteX11" fmla="*/ 4699947 w 6135473"/>
              <a:gd name="connsiteY11" fmla="*/ 899127 h 5003376"/>
              <a:gd name="connsiteX12" fmla="*/ 4681371 w 6135473"/>
              <a:gd name="connsiteY12" fmla="*/ 922142 h 5003376"/>
              <a:gd name="connsiteX13" fmla="*/ 4490530 w 6135473"/>
              <a:gd name="connsiteY13" fmla="*/ 1261123 h 5003376"/>
              <a:gd name="connsiteX14" fmla="*/ 4432295 w 6135473"/>
              <a:gd name="connsiteY14" fmla="*/ 1478634 h 5003376"/>
              <a:gd name="connsiteX15" fmla="*/ 4421818 w 6135473"/>
              <a:gd name="connsiteY15" fmla="*/ 1570831 h 5003376"/>
              <a:gd name="connsiteX16" fmla="*/ 4457706 w 6135473"/>
              <a:gd name="connsiteY16" fmla="*/ 1642946 h 5003376"/>
              <a:gd name="connsiteX17" fmla="*/ 4578652 w 6135473"/>
              <a:gd name="connsiteY17" fmla="*/ 2095319 h 5003376"/>
              <a:gd name="connsiteX18" fmla="*/ 4587291 w 6135473"/>
              <a:gd name="connsiteY18" fmla="*/ 2238083 h 5003376"/>
              <a:gd name="connsiteX19" fmla="*/ 4683244 w 6135473"/>
              <a:gd name="connsiteY19" fmla="*/ 2298669 h 5003376"/>
              <a:gd name="connsiteX20" fmla="*/ 4887078 w 6135473"/>
              <a:gd name="connsiteY20" fmla="*/ 2390928 h 5003376"/>
              <a:gd name="connsiteX21" fmla="*/ 5269241 w 6135473"/>
              <a:gd name="connsiteY21" fmla="*/ 2461650 h 5003376"/>
              <a:gd name="connsiteX22" fmla="*/ 5298804 w 6135473"/>
              <a:gd name="connsiteY22" fmla="*/ 2462463 h 5003376"/>
              <a:gd name="connsiteX23" fmla="*/ 5714600 w 6135473"/>
              <a:gd name="connsiteY23" fmla="*/ 2420643 h 5003376"/>
              <a:gd name="connsiteX24" fmla="*/ 6135473 w 6135473"/>
              <a:gd name="connsiteY24" fmla="*/ 2237440 h 5003376"/>
              <a:gd name="connsiteX25" fmla="*/ 6112399 w 6135473"/>
              <a:gd name="connsiteY25" fmla="*/ 2879990 h 5003376"/>
              <a:gd name="connsiteX26" fmla="*/ 5705858 w 6135473"/>
              <a:gd name="connsiteY26" fmla="*/ 2664095 h 5003376"/>
              <a:gd name="connsiteX27" fmla="*/ 5294128 w 6135473"/>
              <a:gd name="connsiteY27" fmla="*/ 2592684 h 5003376"/>
              <a:gd name="connsiteX28" fmla="*/ 5264587 w 6135473"/>
              <a:gd name="connsiteY28" fmla="*/ 2591251 h 5003376"/>
              <a:gd name="connsiteX29" fmla="*/ 4878336 w 6135473"/>
              <a:gd name="connsiteY29" fmla="*/ 2634380 h 5003376"/>
              <a:gd name="connsiteX30" fmla="*/ 4668406 w 6135473"/>
              <a:gd name="connsiteY30" fmla="*/ 2711905 h 5003376"/>
              <a:gd name="connsiteX31" fmla="*/ 4562804 w 6135473"/>
              <a:gd name="connsiteY31" fmla="*/ 2769412 h 5003376"/>
              <a:gd name="connsiteX32" fmla="*/ 4482236 w 6135473"/>
              <a:gd name="connsiteY32" fmla="*/ 2827415 h 5003376"/>
              <a:gd name="connsiteX33" fmla="*/ 4479870 w 6135473"/>
              <a:gd name="connsiteY33" fmla="*/ 2834404 h 5003376"/>
              <a:gd name="connsiteX34" fmla="*/ 3653054 w 6135473"/>
              <a:gd name="connsiteY34" fmla="*/ 3692564 h 5003376"/>
              <a:gd name="connsiteX35" fmla="*/ 2461596 w 6135473"/>
              <a:gd name="connsiteY35" fmla="*/ 3714728 h 5003376"/>
              <a:gd name="connsiteX36" fmla="*/ 2373761 w 6135473"/>
              <a:gd name="connsiteY36" fmla="*/ 3675313 h 5003376"/>
              <a:gd name="connsiteX37" fmla="*/ 2392424 w 6135473"/>
              <a:gd name="connsiteY37" fmla="*/ 3690119 h 5003376"/>
              <a:gd name="connsiteX38" fmla="*/ 1977514 w 6135473"/>
              <a:gd name="connsiteY38" fmla="*/ 3889459 h 5003376"/>
              <a:gd name="connsiteX39" fmla="*/ 1675870 w 6135473"/>
              <a:gd name="connsiteY39" fmla="*/ 4178651 h 5003376"/>
              <a:gd name="connsiteX40" fmla="*/ 1657200 w 6135473"/>
              <a:gd name="connsiteY40" fmla="*/ 4201589 h 5003376"/>
              <a:gd name="connsiteX41" fmla="*/ 1462894 w 6135473"/>
              <a:gd name="connsiteY41" fmla="*/ 4538182 h 5003376"/>
              <a:gd name="connsiteX42" fmla="*/ 1400838 w 6135473"/>
              <a:gd name="connsiteY42" fmla="*/ 4753195 h 5003376"/>
              <a:gd name="connsiteX43" fmla="*/ 1383115 w 6135473"/>
              <a:gd name="connsiteY43" fmla="*/ 5003376 h 5003376"/>
              <a:gd name="connsiteX44" fmla="*/ 837203 w 6135473"/>
              <a:gd name="connsiteY44" fmla="*/ 4570313 h 5003376"/>
              <a:gd name="connsiteX45" fmla="*/ 1076888 w 6135473"/>
              <a:gd name="connsiteY45" fmla="*/ 4496211 h 5003376"/>
              <a:gd name="connsiteX46" fmla="*/ 1272044 w 6135473"/>
              <a:gd name="connsiteY46" fmla="*/ 4386784 h 5003376"/>
              <a:gd name="connsiteX47" fmla="*/ 1555600 w 6135473"/>
              <a:gd name="connsiteY47" fmla="*/ 4120992 h 5003376"/>
              <a:gd name="connsiteX48" fmla="*/ 1573785 w 6135473"/>
              <a:gd name="connsiteY48" fmla="*/ 4097669 h 5003376"/>
              <a:gd name="connsiteX49" fmla="*/ 1786664 w 6135473"/>
              <a:gd name="connsiteY49" fmla="*/ 3738061 h 5003376"/>
              <a:gd name="connsiteX50" fmla="*/ 1878440 w 6135473"/>
              <a:gd name="connsiteY50" fmla="*/ 3415443 h 5003376"/>
              <a:gd name="connsiteX51" fmla="*/ 1886323 w 6135473"/>
              <a:gd name="connsiteY51" fmla="*/ 3319532 h 5003376"/>
              <a:gd name="connsiteX52" fmla="*/ 1852705 w 6135473"/>
              <a:gd name="connsiteY52" fmla="*/ 3284314 h 5003376"/>
              <a:gd name="connsiteX53" fmla="*/ 1603436 w 6135473"/>
              <a:gd name="connsiteY53" fmla="*/ 2887913 h 5003376"/>
              <a:gd name="connsiteX54" fmla="*/ 1549684 w 6135473"/>
              <a:gd name="connsiteY54" fmla="*/ 2745473 h 5003376"/>
              <a:gd name="connsiteX55" fmla="*/ 1449096 w 6135473"/>
              <a:gd name="connsiteY55" fmla="*/ 2686901 h 5003376"/>
              <a:gd name="connsiteX56" fmla="*/ 1242082 w 6135473"/>
              <a:gd name="connsiteY56" fmla="*/ 2602017 h 5003376"/>
              <a:gd name="connsiteX57" fmla="*/ 857628 w 6135473"/>
              <a:gd name="connsiteY57" fmla="*/ 2545054 h 5003376"/>
              <a:gd name="connsiteX58" fmla="*/ 828055 w 6135473"/>
              <a:gd name="connsiteY58" fmla="*/ 2545303 h 5003376"/>
              <a:gd name="connsiteX59" fmla="*/ 414028 w 6135473"/>
              <a:gd name="connsiteY59" fmla="*/ 2602017 h 5003376"/>
              <a:gd name="connsiteX60" fmla="*/ 0 w 6135473"/>
              <a:gd name="connsiteY60" fmla="*/ 2800205 h 5003376"/>
              <a:gd name="connsiteX61" fmla="*/ 0 w 6135473"/>
              <a:gd name="connsiteY61" fmla="*/ 2157241 h 5003376"/>
              <a:gd name="connsiteX62" fmla="*/ 414027 w 6135473"/>
              <a:gd name="connsiteY62" fmla="*/ 2358407 h 5003376"/>
              <a:gd name="connsiteX63" fmla="*/ 828055 w 6135473"/>
              <a:gd name="connsiteY63" fmla="*/ 2414997 h 5003376"/>
              <a:gd name="connsiteX64" fmla="*/ 857628 w 6135473"/>
              <a:gd name="connsiteY64" fmla="*/ 2415370 h 5003376"/>
              <a:gd name="connsiteX65" fmla="*/ 1242082 w 6135473"/>
              <a:gd name="connsiteY65" fmla="*/ 2358408 h 5003376"/>
              <a:gd name="connsiteX66" fmla="*/ 1449096 w 6135473"/>
              <a:gd name="connsiteY66" fmla="*/ 2273399 h 5003376"/>
              <a:gd name="connsiteX67" fmla="*/ 1474228 w 6135473"/>
              <a:gd name="connsiteY67" fmla="*/ 2258519 h 5003376"/>
              <a:gd name="connsiteX68" fmla="*/ 1478971 w 6135473"/>
              <a:gd name="connsiteY68" fmla="*/ 2132525 h 5003376"/>
              <a:gd name="connsiteX69" fmla="*/ 2408088 w 6135473"/>
              <a:gd name="connsiteY69" fmla="*/ 838295 h 500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135473" h="5003376">
                <a:moveTo>
                  <a:pt x="2408088" y="838295"/>
                </a:moveTo>
                <a:cubicBezTo>
                  <a:pt x="2999226" y="580454"/>
                  <a:pt x="3663186" y="718636"/>
                  <a:pt x="4103256" y="1136359"/>
                </a:cubicBezTo>
                <a:lnTo>
                  <a:pt x="4149936" y="1185260"/>
                </a:lnTo>
                <a:lnTo>
                  <a:pt x="4197429" y="1162426"/>
                </a:lnTo>
                <a:cubicBezTo>
                  <a:pt x="4230237" y="1144559"/>
                  <a:pt x="4261295" y="1125334"/>
                  <a:pt x="4290908" y="1104284"/>
                </a:cubicBezTo>
                <a:cubicBezTo>
                  <a:pt x="4402053" y="1029387"/>
                  <a:pt x="4495199" y="940349"/>
                  <a:pt x="4575102" y="838649"/>
                </a:cubicBezTo>
                <a:cubicBezTo>
                  <a:pt x="4581193" y="830898"/>
                  <a:pt x="4587181" y="823066"/>
                  <a:pt x="4593169" y="815235"/>
                </a:cubicBezTo>
                <a:cubicBezTo>
                  <a:pt x="4675606" y="705496"/>
                  <a:pt x="4746511" y="586572"/>
                  <a:pt x="4802485" y="453159"/>
                </a:cubicBezTo>
                <a:cubicBezTo>
                  <a:pt x="4854821" y="319770"/>
                  <a:pt x="4895522" y="177117"/>
                  <a:pt x="4895870" y="0"/>
                </a:cubicBezTo>
                <a:lnTo>
                  <a:pt x="5422737" y="413949"/>
                </a:lnTo>
                <a:cubicBezTo>
                  <a:pt x="5248394" y="454361"/>
                  <a:pt x="5121762" y="529501"/>
                  <a:pt x="5002106" y="609998"/>
                </a:cubicBezTo>
                <a:cubicBezTo>
                  <a:pt x="4885829" y="696031"/>
                  <a:pt x="4787061" y="793064"/>
                  <a:pt x="4699947" y="899127"/>
                </a:cubicBezTo>
                <a:cubicBezTo>
                  <a:pt x="4693653" y="906719"/>
                  <a:pt x="4687461" y="914390"/>
                  <a:pt x="4681371" y="922142"/>
                </a:cubicBezTo>
                <a:cubicBezTo>
                  <a:pt x="4601468" y="1023841"/>
                  <a:pt x="4536999" y="1135411"/>
                  <a:pt x="4490530" y="1261123"/>
                </a:cubicBezTo>
                <a:cubicBezTo>
                  <a:pt x="4466082" y="1330547"/>
                  <a:pt x="4445211" y="1400024"/>
                  <a:pt x="4432295" y="1478634"/>
                </a:cubicBezTo>
                <a:lnTo>
                  <a:pt x="4421818" y="1570831"/>
                </a:lnTo>
                <a:lnTo>
                  <a:pt x="4457706" y="1642946"/>
                </a:lnTo>
                <a:cubicBezTo>
                  <a:pt x="4522166" y="1790731"/>
                  <a:pt x="4561875" y="1943067"/>
                  <a:pt x="4578652" y="2095319"/>
                </a:cubicBezTo>
                <a:lnTo>
                  <a:pt x="4587291" y="2238083"/>
                </a:lnTo>
                <a:lnTo>
                  <a:pt x="4683244" y="2298669"/>
                </a:lnTo>
                <a:cubicBezTo>
                  <a:pt x="4751674" y="2337883"/>
                  <a:pt x="4818137" y="2368707"/>
                  <a:pt x="4887078" y="2390928"/>
                </a:cubicBezTo>
                <a:cubicBezTo>
                  <a:pt x="5013140" y="2434944"/>
                  <a:pt x="5139990" y="2457008"/>
                  <a:pt x="5269241" y="2461650"/>
                </a:cubicBezTo>
                <a:cubicBezTo>
                  <a:pt x="5279092" y="2462003"/>
                  <a:pt x="5288948" y="2462233"/>
                  <a:pt x="5298804" y="2462463"/>
                </a:cubicBezTo>
                <a:cubicBezTo>
                  <a:pt x="5436038" y="2464534"/>
                  <a:pt x="5573880" y="2452471"/>
                  <a:pt x="5714600" y="2420643"/>
                </a:cubicBezTo>
                <a:cubicBezTo>
                  <a:pt x="5853153" y="2386004"/>
                  <a:pt x="5992316" y="2337108"/>
                  <a:pt x="6135473" y="2237440"/>
                </a:cubicBezTo>
                <a:lnTo>
                  <a:pt x="6112399" y="2879990"/>
                </a:lnTo>
                <a:cubicBezTo>
                  <a:pt x="5976863" y="2767459"/>
                  <a:pt x="5841463" y="2711558"/>
                  <a:pt x="5705858" y="2664095"/>
                </a:cubicBezTo>
                <a:cubicBezTo>
                  <a:pt x="5567778" y="2622379"/>
                  <a:pt x="5431157" y="2600461"/>
                  <a:pt x="5294128" y="2592684"/>
                </a:cubicBezTo>
                <a:cubicBezTo>
                  <a:pt x="5284285" y="2592083"/>
                  <a:pt x="5274438" y="2591605"/>
                  <a:pt x="5264587" y="2591251"/>
                </a:cubicBezTo>
                <a:cubicBezTo>
                  <a:pt x="5135336" y="2586610"/>
                  <a:pt x="5007230" y="2599519"/>
                  <a:pt x="4878336" y="2634380"/>
                </a:cubicBezTo>
                <a:cubicBezTo>
                  <a:pt x="4807871" y="2654575"/>
                  <a:pt x="4739476" y="2677576"/>
                  <a:pt x="4668406" y="2711905"/>
                </a:cubicBezTo>
                <a:cubicBezTo>
                  <a:pt x="4632919" y="2729071"/>
                  <a:pt x="4597924" y="2747653"/>
                  <a:pt x="4562804" y="2769412"/>
                </a:cubicBezTo>
                <a:lnTo>
                  <a:pt x="4482236" y="2827415"/>
                </a:lnTo>
                <a:lnTo>
                  <a:pt x="4479870" y="2834404"/>
                </a:lnTo>
                <a:cubicBezTo>
                  <a:pt x="4334257" y="3205312"/>
                  <a:pt x="4047147" y="3520670"/>
                  <a:pt x="3653054" y="3692564"/>
                </a:cubicBezTo>
                <a:cubicBezTo>
                  <a:pt x="3258961" y="3864458"/>
                  <a:pt x="2832504" y="3860342"/>
                  <a:pt x="2461596" y="3714728"/>
                </a:cubicBezTo>
                <a:lnTo>
                  <a:pt x="2373761" y="3675313"/>
                </a:lnTo>
                <a:lnTo>
                  <a:pt x="2392424" y="3690119"/>
                </a:lnTo>
                <a:cubicBezTo>
                  <a:pt x="2221442" y="3732530"/>
                  <a:pt x="2096142" y="3808411"/>
                  <a:pt x="1977514" y="3889459"/>
                </a:cubicBezTo>
                <a:cubicBezTo>
                  <a:pt x="1862047" y="3975909"/>
                  <a:pt x="1763386" y="4072923"/>
                  <a:pt x="1675870" y="4178651"/>
                </a:cubicBezTo>
                <a:cubicBezTo>
                  <a:pt x="1669550" y="4186220"/>
                  <a:pt x="1663326" y="4193866"/>
                  <a:pt x="1657200" y="4201589"/>
                </a:cubicBezTo>
                <a:cubicBezTo>
                  <a:pt x="1576821" y="4302913"/>
                  <a:pt x="1511253" y="4413722"/>
                  <a:pt x="1462894" y="4538182"/>
                </a:cubicBezTo>
                <a:cubicBezTo>
                  <a:pt x="1437373" y="4606897"/>
                  <a:pt x="1415338" y="4675610"/>
                  <a:pt x="1400838" y="4753195"/>
                </a:cubicBezTo>
                <a:cubicBezTo>
                  <a:pt x="1386400" y="4830702"/>
                  <a:pt x="1377684" y="4909981"/>
                  <a:pt x="1383115" y="5003376"/>
                </a:cubicBezTo>
                <a:lnTo>
                  <a:pt x="837203" y="4570313"/>
                </a:lnTo>
                <a:cubicBezTo>
                  <a:pt x="931621" y="4556126"/>
                  <a:pt x="1004698" y="4527905"/>
                  <a:pt x="1076888" y="4496211"/>
                </a:cubicBezTo>
                <a:cubicBezTo>
                  <a:pt x="1149041" y="4464362"/>
                  <a:pt x="1213271" y="4429122"/>
                  <a:pt x="1272044" y="4386784"/>
                </a:cubicBezTo>
                <a:cubicBezTo>
                  <a:pt x="1382237" y="4311376"/>
                  <a:pt x="1475222" y="4222316"/>
                  <a:pt x="1555600" y="4120992"/>
                </a:cubicBezTo>
                <a:cubicBezTo>
                  <a:pt x="1561727" y="4113269"/>
                  <a:pt x="1567756" y="4105469"/>
                  <a:pt x="1573785" y="4097669"/>
                </a:cubicBezTo>
                <a:cubicBezTo>
                  <a:pt x="1656829" y="3988392"/>
                  <a:pt x="1728850" y="3870247"/>
                  <a:pt x="1786664" y="3738061"/>
                </a:cubicBezTo>
                <a:cubicBezTo>
                  <a:pt x="1827363" y="3638982"/>
                  <a:pt x="1861807" y="3534870"/>
                  <a:pt x="1878440" y="3415443"/>
                </a:cubicBezTo>
                <a:lnTo>
                  <a:pt x="1886323" y="3319532"/>
                </a:lnTo>
                <a:lnTo>
                  <a:pt x="1852705" y="3284314"/>
                </a:lnTo>
                <a:cubicBezTo>
                  <a:pt x="1752531" y="3168438"/>
                  <a:pt x="1667896" y="3035697"/>
                  <a:pt x="1603436" y="2887913"/>
                </a:cubicBezTo>
                <a:lnTo>
                  <a:pt x="1549684" y="2745473"/>
                </a:lnTo>
                <a:lnTo>
                  <a:pt x="1449096" y="2686901"/>
                </a:lnTo>
                <a:cubicBezTo>
                  <a:pt x="1379303" y="2650168"/>
                  <a:pt x="1311777" y="2621749"/>
                  <a:pt x="1242082" y="2602017"/>
                </a:cubicBezTo>
                <a:cubicBezTo>
                  <a:pt x="1114522" y="2562553"/>
                  <a:pt x="986963" y="2545055"/>
                  <a:pt x="857628" y="2545054"/>
                </a:cubicBezTo>
                <a:cubicBezTo>
                  <a:pt x="847771" y="2545055"/>
                  <a:pt x="837913" y="2545179"/>
                  <a:pt x="828055" y="2545303"/>
                </a:cubicBezTo>
                <a:cubicBezTo>
                  <a:pt x="690834" y="2548157"/>
                  <a:pt x="553515" y="2565159"/>
                  <a:pt x="414028" y="2602017"/>
                </a:cubicBezTo>
                <a:cubicBezTo>
                  <a:pt x="276807" y="2641605"/>
                  <a:pt x="139488" y="2695464"/>
                  <a:pt x="0" y="2800205"/>
                </a:cubicBezTo>
                <a:lnTo>
                  <a:pt x="0" y="2157241"/>
                </a:lnTo>
                <a:cubicBezTo>
                  <a:pt x="139488" y="2264836"/>
                  <a:pt x="276807" y="2315841"/>
                  <a:pt x="414027" y="2358407"/>
                </a:cubicBezTo>
                <a:cubicBezTo>
                  <a:pt x="553515" y="2395141"/>
                  <a:pt x="690834" y="2412143"/>
                  <a:pt x="828055" y="2414997"/>
                </a:cubicBezTo>
                <a:cubicBezTo>
                  <a:pt x="837913" y="2415245"/>
                  <a:pt x="847771" y="2415370"/>
                  <a:pt x="857628" y="2415370"/>
                </a:cubicBezTo>
                <a:cubicBezTo>
                  <a:pt x="986963" y="2415370"/>
                  <a:pt x="1114523" y="2397871"/>
                  <a:pt x="1242082" y="2358408"/>
                </a:cubicBezTo>
                <a:cubicBezTo>
                  <a:pt x="1311777" y="2335697"/>
                  <a:pt x="1379303" y="2310256"/>
                  <a:pt x="1449096" y="2273399"/>
                </a:cubicBezTo>
                <a:lnTo>
                  <a:pt x="1474228" y="2258519"/>
                </a:lnTo>
                <a:lnTo>
                  <a:pt x="1478971" y="2132525"/>
                </a:lnTo>
                <a:cubicBezTo>
                  <a:pt x="1526597" y="1582240"/>
                  <a:pt x="1866210" y="1074649"/>
                  <a:pt x="2408088" y="838295"/>
                </a:cubicBezTo>
                <a:close/>
              </a:path>
            </a:pathLst>
          </a:custGeom>
          <a:solidFill>
            <a:srgbClr val="1F8297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48702" y="1000479"/>
            <a:ext cx="2471737" cy="23431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UTM Alexander" panose="020406030505060202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677728" y="1000479"/>
            <a:ext cx="2471737" cy="23431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48702" y="3589365"/>
            <a:ext cx="2471737" cy="23431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677728" y="3589365"/>
            <a:ext cx="2471737" cy="23431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05826" y="1000479"/>
            <a:ext cx="2757488" cy="786166"/>
          </a:xfrm>
          <a:prstGeom prst="rect">
            <a:avLst/>
          </a:prstGeom>
          <a:solidFill>
            <a:srgbClr val="47C1D9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latin typeface="Tw Cen MT" panose="020B0602020104020603" pitchFamily="34" charset="0"/>
              </a:rPr>
              <a:t>01</a:t>
            </a:r>
            <a:endParaRPr lang="en-US" sz="4000" b="1">
              <a:latin typeface="Tw Cen MT" panose="020B06020201040206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34852" y="1000479"/>
            <a:ext cx="2757488" cy="786166"/>
          </a:xfrm>
          <a:prstGeom prst="rect">
            <a:avLst/>
          </a:prstGeom>
          <a:solidFill>
            <a:srgbClr val="47C1D9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latin typeface="Tw Cen MT" panose="020B0602020104020603" pitchFamily="34" charset="0"/>
              </a:rPr>
              <a:t>02</a:t>
            </a:r>
            <a:endParaRPr lang="en-US" sz="4000" b="1">
              <a:latin typeface="Tw Cen MT" panose="020B06020201040206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05826" y="3589365"/>
            <a:ext cx="2757488" cy="786166"/>
          </a:xfrm>
          <a:prstGeom prst="rect">
            <a:avLst/>
          </a:prstGeom>
          <a:solidFill>
            <a:srgbClr val="47C1D9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latin typeface="Tw Cen MT" panose="020B0602020104020603" pitchFamily="34" charset="0"/>
              </a:rPr>
              <a:t>03</a:t>
            </a:r>
            <a:endParaRPr lang="en-US" sz="4000" b="1">
              <a:latin typeface="Tw Cen MT" panose="020B06020201040206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33497" y="3580356"/>
            <a:ext cx="2757488" cy="786166"/>
          </a:xfrm>
          <a:prstGeom prst="rect">
            <a:avLst/>
          </a:prstGeom>
          <a:solidFill>
            <a:srgbClr val="47C1D9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latin typeface="Tw Cen MT" panose="020B0602020104020603" pitchFamily="34" charset="0"/>
              </a:rPr>
              <a:t>04</a:t>
            </a:r>
            <a:endParaRPr lang="en-US" sz="4000" b="1">
              <a:latin typeface="Tw Cen MT" panose="020B06020201040206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35691" y="2912742"/>
            <a:ext cx="27719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>
                <a:solidFill>
                  <a:schemeClr val="bg1"/>
                </a:solidFill>
                <a:latin typeface="UTM Alexander" panose="02040603050506020204" pitchFamily="18" charset="0"/>
              </a:rPr>
              <a:t>Contents</a:t>
            </a:r>
            <a:endParaRPr lang="en-US" sz="4500" b="1">
              <a:solidFill>
                <a:schemeClr val="bg1"/>
              </a:solidFill>
              <a:latin typeface="UTM Alexander" panose="0204060305050602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35469" y="2106271"/>
            <a:ext cx="2498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UTM Alexander" panose="02040603050506020204" pitchFamily="18" charset="0"/>
              </a:rPr>
              <a:t>Overview </a:t>
            </a:r>
            <a:r>
              <a:rPr lang="en-US" sz="2000" b="1">
                <a:latin typeface="UTM Alexander" panose="02040603050506020204" pitchFamily="18" charset="0"/>
              </a:rPr>
              <a:t>Introduction</a:t>
            </a:r>
            <a:endParaRPr lang="en-US" sz="2000" b="1" smtClean="0">
              <a:solidFill>
                <a:schemeClr val="tx1"/>
              </a:solidFill>
              <a:latin typeface="UTM Alexander" panose="0204060305050602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24797" y="2106271"/>
            <a:ext cx="2498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UTM Alexander" panose="02040603050506020204" pitchFamily="18" charset="0"/>
              </a:rPr>
              <a:t>Theory</a:t>
            </a:r>
            <a:endParaRPr lang="en-US" sz="2000" b="1" dirty="0" smtClean="0">
              <a:latin typeface="UTM Alexander" panose="02040603050506020204" pitchFamily="18" charset="0"/>
            </a:endParaRPr>
          </a:p>
          <a:p>
            <a:pPr algn="ctr"/>
            <a:r>
              <a:rPr lang="en-US" sz="2000" b="1" dirty="0" smtClean="0">
                <a:latin typeface="UTM Alexander" panose="02040603050506020204" pitchFamily="18" charset="0"/>
              </a:rPr>
              <a:t>System </a:t>
            </a:r>
            <a:r>
              <a:rPr lang="en-US" sz="2000" b="1" dirty="0" smtClean="0">
                <a:latin typeface="UTM Alexander" panose="02040603050506020204" pitchFamily="18" charset="0"/>
              </a:rPr>
              <a:t>Model</a:t>
            </a:r>
            <a:endParaRPr lang="en-US" sz="2000" b="1" dirty="0" smtClean="0">
              <a:solidFill>
                <a:schemeClr val="tx1"/>
              </a:solidFill>
              <a:latin typeface="UTM Alexander" panose="0204060305050602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5469" y="4893023"/>
            <a:ext cx="249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UTM Alexander" panose="02040603050506020204" pitchFamily="18" charset="0"/>
              </a:rPr>
              <a:t>Implementation</a:t>
            </a:r>
            <a:endParaRPr lang="en-US" sz="2000" b="1" smtClean="0">
              <a:solidFill>
                <a:schemeClr val="tx1"/>
              </a:solidFill>
              <a:latin typeface="UTM Alexander" panose="0204060305050602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79159" y="4893023"/>
            <a:ext cx="249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UTM Alexander" panose="02040603050506020204" pitchFamily="18" charset="0"/>
              </a:rPr>
              <a:t>Result, Development</a:t>
            </a:r>
            <a:endParaRPr lang="en-US" sz="2000" smtClean="0">
              <a:solidFill>
                <a:schemeClr val="tx1"/>
              </a:solidFill>
              <a:latin typeface="UTM Alexander" panose="02040603050506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424475" y="0"/>
            <a:ext cx="96443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Vietnam </a:t>
            </a:r>
            <a:r>
              <a:rPr lang="en-US" sz="22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- Korea University of Information and Communication </a:t>
            </a: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Technology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Faculty of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Computer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Engineering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Electronics</a:t>
            </a:r>
            <a:endParaRPr lang="en-US" sz="2400" b="1" dirty="0">
              <a:solidFill>
                <a:srgbClr val="00206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0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6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7575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87091" y="6356350"/>
            <a:ext cx="53816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20</a:t>
            </a:fld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1" name="Flowchart: Terminator 20"/>
          <p:cNvSpPr/>
          <p:nvPr/>
        </p:nvSpPr>
        <p:spPr>
          <a:xfrm>
            <a:off x="4629680" y="194905"/>
            <a:ext cx="2845122" cy="621983"/>
          </a:xfrm>
          <a:prstGeom prst="flowChartTerminator">
            <a:avLst/>
          </a:pr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smtClean="0">
                <a:latin typeface="UTM Alexander" panose="02040603050506020204" pitchFamily="18" charset="0"/>
              </a:rPr>
              <a:t>CONCLUSION</a:t>
            </a:r>
            <a:endParaRPr lang="en-US" sz="2200" b="1">
              <a:latin typeface="UTM Alexander" panose="02040603050506020204" pitchFamily="18" charset="0"/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533999" y="1633255"/>
            <a:ext cx="3395064" cy="3933316"/>
          </a:xfrm>
          <a:prstGeom prst="snip2DiagRect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/>
          <p:cNvSpPr/>
          <p:nvPr/>
        </p:nvSpPr>
        <p:spPr>
          <a:xfrm>
            <a:off x="4594157" y="1629063"/>
            <a:ext cx="3395065" cy="3882242"/>
          </a:xfrm>
          <a:prstGeom prst="snip2DiagRect">
            <a:avLst/>
          </a:prstGeom>
          <a:solidFill>
            <a:srgbClr val="F7961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8702742" y="1728739"/>
            <a:ext cx="3349421" cy="3882242"/>
          </a:xfrm>
          <a:prstGeom prst="snip2DiagRect">
            <a:avLst/>
          </a:prstGeom>
          <a:solidFill>
            <a:srgbClr val="364F8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999" y="1683931"/>
            <a:ext cx="846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29680" y="1655396"/>
            <a:ext cx="7681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02742" y="1726486"/>
            <a:ext cx="1624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999" y="2416022"/>
            <a:ext cx="3301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Understand more theory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Build a system model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Finished </a:t>
            </a:r>
            <a:r>
              <a:rPr lang="en-US" dirty="0">
                <a:solidFill>
                  <a:schemeClr val="bg1"/>
                </a:solidFill>
              </a:rPr>
              <a:t>product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Desktop application in python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Stable image transmission via WS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Connect and store to MySql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PCB circuit design and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03447" y="2347694"/>
            <a:ext cx="3327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Calibri" panose="020F0502020204030204" pitchFamily="34" charset="0"/>
              <a:buChar char="-"/>
            </a:pPr>
            <a:r>
              <a:rPr lang="en-US" dirty="0">
                <a:solidFill>
                  <a:schemeClr val="bg1"/>
                </a:solidFill>
              </a:rPr>
              <a:t>Function not completed</a:t>
            </a:r>
          </a:p>
          <a:p>
            <a:pPr marL="285750" lvl="0" indent="-285750">
              <a:buFont typeface="Calibri" panose="020F0502020204030204" pitchFamily="34" charset="0"/>
              <a:buChar char="-"/>
            </a:pPr>
            <a:r>
              <a:rPr lang="en-US" dirty="0">
                <a:solidFill>
                  <a:schemeClr val="bg1"/>
                </a:solidFill>
              </a:rPr>
              <a:t>Processing speed is still slow</a:t>
            </a:r>
          </a:p>
          <a:p>
            <a:pPr marL="285750" lvl="0" indent="-285750">
              <a:buFont typeface="Calibri" panose="020F0502020204030204" pitchFamily="34" charset="0"/>
              <a:buChar char="-"/>
            </a:pPr>
            <a:r>
              <a:rPr lang="en-US" dirty="0">
                <a:solidFill>
                  <a:schemeClr val="bg1"/>
                </a:solidFill>
              </a:rPr>
              <a:t>The transmission capacity is limited</a:t>
            </a:r>
          </a:p>
          <a:p>
            <a:pPr marL="285750" lvl="0" indent="-285750">
              <a:buFont typeface="Calibri" panose="020F0502020204030204" pitchFamily="34" charset="0"/>
              <a:buChar char="-"/>
            </a:pPr>
            <a:r>
              <a:rPr lang="en-US" dirty="0">
                <a:solidFill>
                  <a:schemeClr val="bg1"/>
                </a:solidFill>
              </a:rPr>
              <a:t>The database is </a:t>
            </a:r>
            <a:r>
              <a:rPr lang="en-US" dirty="0" smtClean="0">
                <a:solidFill>
                  <a:schemeClr val="bg1"/>
                </a:solidFill>
              </a:rPr>
              <a:t>simple</a:t>
            </a:r>
          </a:p>
          <a:p>
            <a:pPr marL="285750" lvl="0" indent="-285750">
              <a:buFont typeface="Calibri" panose="020F0502020204030204" pitchFamily="34" charset="0"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02742" y="2347694"/>
            <a:ext cx="33494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practical application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Applying new techniques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Create the right database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Speed up processing and recognition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Create cross-platform, multi-system applications.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33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303376" y="629357"/>
            <a:ext cx="5525588" cy="552558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34985" y="2499599"/>
            <a:ext cx="40623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UTM Alexander" panose="02040603050506020204" pitchFamily="18" charset="0"/>
              </a:rPr>
              <a:t>Thank You </a:t>
            </a:r>
            <a:r>
              <a:rPr lang="en-US" sz="5000">
                <a:latin typeface="SVN-Apple" panose="02040603050506020204" pitchFamily="18" charset="0"/>
              </a:rPr>
              <a:t>For </a:t>
            </a:r>
            <a:r>
              <a:rPr lang="en-US" sz="5000" smtClean="0">
                <a:latin typeface="SVN-Apple" panose="02040603050506020204" pitchFamily="18" charset="0"/>
              </a:rPr>
              <a:t>Your Listening</a:t>
            </a:r>
            <a:endParaRPr lang="en-US" sz="5000">
              <a:latin typeface="SVN-Apple" panose="020406030505060202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82478" y="3064604"/>
            <a:ext cx="655093" cy="65509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27030" y="3193576"/>
            <a:ext cx="389643" cy="38964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21707" y="3268638"/>
            <a:ext cx="239518" cy="23951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94769" y="3060850"/>
            <a:ext cx="655093" cy="65509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215667" y="3193576"/>
            <a:ext cx="389643" cy="38964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971115" y="3268638"/>
            <a:ext cx="239518" cy="23951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9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14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3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9350" y="3304114"/>
            <a:ext cx="5990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mtClean="0"/>
              <a:t>OVERVIEW INTRODUCTION</a:t>
            </a:r>
            <a:endParaRPr lang="en-US" sz="4000" b="1"/>
          </a:p>
        </p:txBody>
      </p:sp>
      <p:pic>
        <p:nvPicPr>
          <p:cNvPr id="12" name="Picture 2" descr="Introduction Icons – Free Vector Download, PNG, SVG,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7" y="1349428"/>
            <a:ext cx="4531529" cy="453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386371" y="3257556"/>
            <a:ext cx="5965200" cy="71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95905" y="3881446"/>
            <a:ext cx="5965200" cy="71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08561" y="210493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01</a:t>
            </a:r>
            <a:endParaRPr lang="en-US" sz="7200" b="1" dirty="0"/>
          </a:p>
        </p:txBody>
      </p:sp>
      <p:sp>
        <p:nvSpPr>
          <p:cNvPr id="23" name="Rectangle 22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424475" y="0"/>
            <a:ext cx="96443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Vietnam </a:t>
            </a:r>
            <a:r>
              <a:rPr lang="en-US" sz="22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- Korea University of Information and Communication </a:t>
            </a: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Technology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Faculty of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Computer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Engineering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Electronics</a:t>
            </a:r>
            <a:endParaRPr lang="en-US" sz="2400" b="1" dirty="0">
              <a:solidFill>
                <a:srgbClr val="00206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9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5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4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3" name="Flowchart: Terminator 2"/>
          <p:cNvSpPr/>
          <p:nvPr/>
        </p:nvSpPr>
        <p:spPr>
          <a:xfrm>
            <a:off x="4743451" y="172576"/>
            <a:ext cx="3057524" cy="759732"/>
          </a:xfrm>
          <a:prstGeom prst="flowChartTerminator">
            <a:avLst/>
          </a:pr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UTM Alexander" panose="02040603050506020204" pitchFamily="18" charset="0"/>
              </a:rPr>
              <a:t>01. OVERVIEW</a:t>
            </a:r>
            <a:endParaRPr lang="en-US" sz="2200" b="1" dirty="0">
              <a:latin typeface="UTM Alexander" panose="02040603050506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75284" y="1144520"/>
            <a:ext cx="12445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7961E"/>
                </a:solidFill>
              </a:rPr>
              <a:t>Reason</a:t>
            </a:r>
            <a:r>
              <a:rPr lang="en-US" sz="2200" b="1" dirty="0" smtClean="0">
                <a:solidFill>
                  <a:srgbClr val="F7961E"/>
                </a:solidFill>
              </a:rPr>
              <a:t>:</a:t>
            </a:r>
            <a:endParaRPr lang="en-US" sz="2200" b="1" dirty="0">
              <a:solidFill>
                <a:srgbClr val="F7961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0701" y="1524797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Commonly </a:t>
            </a:r>
            <a:r>
              <a:rPr lang="en-US" sz="2000" dirty="0" smtClean="0">
                <a:solidFill>
                  <a:srgbClr val="C00000"/>
                </a:solidFill>
              </a:rPr>
              <a:t>used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Encrypt </a:t>
            </a:r>
            <a:r>
              <a:rPr lang="en-US" sz="2000" dirty="0">
                <a:solidFill>
                  <a:srgbClr val="C00000"/>
                </a:solidFill>
              </a:rPr>
              <a:t>and store a lot of </a:t>
            </a:r>
            <a:r>
              <a:rPr lang="en-US" sz="2000" dirty="0" smtClean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72006" y="2229762"/>
            <a:ext cx="1051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7961E"/>
                </a:solidFill>
              </a:rPr>
              <a:t>Target: </a:t>
            </a:r>
            <a:endParaRPr lang="en-US" sz="2000" b="1" dirty="0">
              <a:solidFill>
                <a:srgbClr val="F7961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0700" y="2595544"/>
            <a:ext cx="5321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Consolidate knowledge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Build </a:t>
            </a:r>
            <a:r>
              <a:rPr lang="en-US" sz="2000" dirty="0">
                <a:solidFill>
                  <a:srgbClr val="C00000"/>
                </a:solidFill>
              </a:rPr>
              <a:t>an overview model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Apply </a:t>
            </a:r>
            <a:r>
              <a:rPr lang="en-US" sz="2000" dirty="0">
                <a:solidFill>
                  <a:srgbClr val="C00000"/>
                </a:solidFill>
              </a:rPr>
              <a:t>into </a:t>
            </a:r>
            <a:r>
              <a:rPr lang="en-US" sz="2000" dirty="0" smtClean="0">
                <a:solidFill>
                  <a:srgbClr val="C00000"/>
                </a:solidFill>
              </a:rPr>
              <a:t>reality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2006" y="3495191"/>
            <a:ext cx="3180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7961E"/>
                </a:solidFill>
              </a:rPr>
              <a:t>Implementation </a:t>
            </a:r>
            <a:r>
              <a:rPr lang="en-US" sz="2200" b="1" dirty="0" smtClean="0">
                <a:solidFill>
                  <a:srgbClr val="F7961E"/>
                </a:solidFill>
              </a:rPr>
              <a:t>content: </a:t>
            </a:r>
            <a:endParaRPr lang="en-US" sz="2000" b="1" dirty="0">
              <a:solidFill>
                <a:srgbClr val="F7961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0700" y="3974068"/>
            <a:ext cx="532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System </a:t>
            </a:r>
            <a:r>
              <a:rPr lang="en-US" sz="2000" dirty="0">
                <a:solidFill>
                  <a:srgbClr val="C00000"/>
                </a:solidFill>
              </a:rPr>
              <a:t>model design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Design and build </a:t>
            </a:r>
            <a:r>
              <a:rPr lang="en-US" sz="2000" dirty="0" smtClean="0">
                <a:solidFill>
                  <a:srgbClr val="C00000"/>
                </a:solidFill>
              </a:rPr>
              <a:t>apps</a:t>
            </a:r>
            <a:endParaRPr lang="en-US" sz="2000" dirty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Embedded </a:t>
            </a:r>
            <a:r>
              <a:rPr lang="en-US" sz="2000" dirty="0">
                <a:solidFill>
                  <a:srgbClr val="C00000"/>
                </a:solidFill>
              </a:rPr>
              <a:t>programming and application </a:t>
            </a:r>
            <a:r>
              <a:rPr lang="en-US" sz="2000" dirty="0" smtClean="0">
                <a:solidFill>
                  <a:srgbClr val="C00000"/>
                </a:solidFill>
              </a:rPr>
              <a:t>programming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PCB Design 1 layer</a:t>
            </a:r>
            <a:endParaRPr lang="en-US" sz="2000" dirty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C00000"/>
                </a:solidFill>
              </a:rPr>
              <a:t>Test</a:t>
            </a:r>
            <a:r>
              <a:rPr lang="en-US" sz="2000" dirty="0">
                <a:solidFill>
                  <a:srgbClr val="C00000"/>
                </a:solidFill>
              </a:rPr>
              <a:t>, evaluate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026" name="Picture 2" descr="قارئ رمز الاستجابة السريعة: ماسح الباركود for Android - APK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" y="1184236"/>
            <a:ext cx="4853941" cy="485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code Scanners Computer Icons scanner QR code, barcode transparent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76" b="96414" l="5907" r="938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64" y="4279270"/>
            <a:ext cx="1922217" cy="192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1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5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3040" y="3289826"/>
            <a:ext cx="6919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/>
              <a:t>THEORY AND SYSTEM </a:t>
            </a:r>
            <a:r>
              <a:rPr lang="en-US" sz="4000" b="1"/>
              <a:t>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72147" y="3257556"/>
            <a:ext cx="6120000" cy="71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81669" y="3867158"/>
            <a:ext cx="6120000" cy="71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52589" y="2089497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02</a:t>
            </a:r>
            <a:endParaRPr lang="en-US" sz="7200" b="1" dirty="0"/>
          </a:p>
        </p:txBody>
      </p:sp>
      <p:pic>
        <p:nvPicPr>
          <p:cNvPr id="21" name="Picture 2" descr="Business process, implementation project, project development, project  management, workflow planning icon - Download on Iconf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8" y="1500196"/>
            <a:ext cx="4458491" cy="44584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4" name="Rectangle 23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424475" y="0"/>
            <a:ext cx="96443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Vietnam </a:t>
            </a:r>
            <a:r>
              <a:rPr lang="en-US" sz="22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- Korea University of Information and Communication </a:t>
            </a:r>
            <a:r>
              <a:rPr lang="en-US" sz="2200" b="1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Technology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Faculty of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Computer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Engineering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002060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sz="2400" b="1" dirty="0" smtClean="0">
                <a:solidFill>
                  <a:srgbClr val="002060"/>
                </a:solidFill>
                <a:ea typeface="Arial"/>
                <a:cs typeface="Arial"/>
                <a:sym typeface="Arial"/>
              </a:rPr>
              <a:t>Electronics</a:t>
            </a:r>
            <a:endParaRPr lang="en-US" sz="2400" b="1" dirty="0">
              <a:solidFill>
                <a:srgbClr val="00206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9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37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6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0212" y="4198353"/>
            <a:ext cx="407297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 smtClean="0">
                <a:solidFill>
                  <a:srgbClr val="C00000"/>
                </a:solidFill>
              </a:rPr>
              <a:t>QR – Quick Response</a:t>
            </a:r>
            <a:endParaRPr lang="en-US" sz="2200" b="1" dirty="0" smtClean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 smtClean="0">
                <a:solidFill>
                  <a:srgbClr val="C00000"/>
                </a:solidFill>
              </a:rPr>
              <a:t>Two-dimensional barcode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 smtClean="0">
                <a:solidFill>
                  <a:srgbClr val="C00000"/>
                </a:solidFill>
              </a:rPr>
              <a:t>Great </a:t>
            </a:r>
            <a:r>
              <a:rPr lang="en-US" sz="2200" b="1" dirty="0">
                <a:solidFill>
                  <a:srgbClr val="C00000"/>
                </a:solidFill>
              </a:rPr>
              <a:t>encryption </a:t>
            </a:r>
            <a:r>
              <a:rPr lang="en-US" sz="2200" b="1" dirty="0" smtClean="0">
                <a:solidFill>
                  <a:srgbClr val="C00000"/>
                </a:solidFill>
              </a:rPr>
              <a:t>capabilities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 smtClean="0">
                <a:solidFill>
                  <a:srgbClr val="C00000"/>
                </a:solidFill>
              </a:rPr>
              <a:t>7089 numbers/ </a:t>
            </a:r>
            <a:r>
              <a:rPr lang="en-US" sz="2200" b="1" dirty="0">
                <a:solidFill>
                  <a:srgbClr val="C00000"/>
                </a:solidFill>
              </a:rPr>
              <a:t>4296 </a:t>
            </a:r>
            <a:r>
              <a:rPr lang="en-US" sz="2200" b="1" dirty="0" smtClean="0">
                <a:solidFill>
                  <a:srgbClr val="C00000"/>
                </a:solidFill>
              </a:rPr>
              <a:t>alphabet,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special characters, link URL 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8387" y="4198353"/>
            <a:ext cx="60436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 smtClean="0">
                <a:solidFill>
                  <a:srgbClr val="C00000"/>
                </a:solidFill>
              </a:rPr>
              <a:t>Outstanding 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</a:rPr>
              <a:t>Large volume of encrypted data</a:t>
            </a:r>
            <a:r>
              <a:rPr lang="en-US" sz="2200" b="1" dirty="0" smtClean="0">
                <a:solidFill>
                  <a:srgbClr val="C0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C00000"/>
                </a:solidFill>
              </a:rPr>
              <a:t>Simple code scan.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</a:rPr>
              <a:t>The size of the QR code can be </a:t>
            </a:r>
            <a:r>
              <a:rPr lang="en-US" sz="2200" b="1" dirty="0" smtClean="0">
                <a:solidFill>
                  <a:srgbClr val="C00000"/>
                </a:solidFill>
              </a:rPr>
              <a:t>customized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C00000"/>
                </a:solidFill>
              </a:rPr>
              <a:t>Can </a:t>
            </a:r>
            <a:r>
              <a:rPr lang="en-US" sz="2200" b="1" dirty="0">
                <a:solidFill>
                  <a:srgbClr val="C00000"/>
                </a:solidFill>
              </a:rPr>
              <a:t>easily create code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4" name="Picture 13"/>
          <p:cNvPicPr/>
          <p:nvPr/>
        </p:nvPicPr>
        <p:blipFill rotWithShape="1">
          <a:blip r:embed="rId4"/>
          <a:srcRect t="2158" b="1629"/>
          <a:stretch/>
        </p:blipFill>
        <p:spPr bwMode="auto">
          <a:xfrm>
            <a:off x="835074" y="1032970"/>
            <a:ext cx="2784426" cy="2887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8" y="1032971"/>
            <a:ext cx="5847076" cy="2887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17785" y="727334"/>
            <a:ext cx="190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8961E"/>
                </a:solidFill>
              </a:rPr>
              <a:t>QR </a:t>
            </a:r>
            <a:r>
              <a:rPr lang="en-US" b="1" i="1" dirty="0" smtClean="0">
                <a:solidFill>
                  <a:srgbClr val="F8961E"/>
                </a:solidFill>
              </a:rPr>
              <a:t>code </a:t>
            </a:r>
            <a:r>
              <a:rPr lang="en-US" b="1" i="1" dirty="0">
                <a:solidFill>
                  <a:srgbClr val="F8961E"/>
                </a:solidFill>
              </a:rPr>
              <a:t>structure</a:t>
            </a:r>
          </a:p>
        </p:txBody>
      </p:sp>
      <p:sp>
        <p:nvSpPr>
          <p:cNvPr id="22" name="Freeform 21"/>
          <p:cNvSpPr/>
          <p:nvPr/>
        </p:nvSpPr>
        <p:spPr>
          <a:xfrm>
            <a:off x="3817267" y="153629"/>
            <a:ext cx="4765510" cy="601114"/>
          </a:xfrm>
          <a:custGeom>
            <a:avLst/>
            <a:gdLst>
              <a:gd name="connsiteX0" fmla="*/ 352688 w 4498276"/>
              <a:gd name="connsiteY0" fmla="*/ 0 h 705758"/>
              <a:gd name="connsiteX1" fmla="*/ 352698 w 4498276"/>
              <a:gd name="connsiteY1" fmla="*/ 1 h 705758"/>
              <a:gd name="connsiteX2" fmla="*/ 4145578 w 4498276"/>
              <a:gd name="connsiteY2" fmla="*/ 1 h 705758"/>
              <a:gd name="connsiteX3" fmla="*/ 4145588 w 4498276"/>
              <a:gd name="connsiteY3" fmla="*/ 0 h 705758"/>
              <a:gd name="connsiteX4" fmla="*/ 4145598 w 4498276"/>
              <a:gd name="connsiteY4" fmla="*/ 1 h 705758"/>
              <a:gd name="connsiteX5" fmla="*/ 4207595 w 4498276"/>
              <a:gd name="connsiteY5" fmla="*/ 1 h 705758"/>
              <a:gd name="connsiteX6" fmla="*/ 4207595 w 4498276"/>
              <a:gd name="connsiteY6" fmla="*/ 6254 h 705758"/>
              <a:gd name="connsiteX7" fmla="*/ 4216667 w 4498276"/>
              <a:gd name="connsiteY7" fmla="*/ 7169 h 705758"/>
              <a:gd name="connsiteX8" fmla="*/ 4498276 w 4498276"/>
              <a:gd name="connsiteY8" fmla="*/ 352879 h 705758"/>
              <a:gd name="connsiteX9" fmla="*/ 4216667 w 4498276"/>
              <a:gd name="connsiteY9" fmla="*/ 698589 h 705758"/>
              <a:gd name="connsiteX10" fmla="*/ 4207595 w 4498276"/>
              <a:gd name="connsiteY10" fmla="*/ 699504 h 705758"/>
              <a:gd name="connsiteX11" fmla="*/ 4207595 w 4498276"/>
              <a:gd name="connsiteY11" fmla="*/ 705758 h 705758"/>
              <a:gd name="connsiteX12" fmla="*/ 4145588 w 4498276"/>
              <a:gd name="connsiteY12" fmla="*/ 705758 h 705758"/>
              <a:gd name="connsiteX13" fmla="*/ 352688 w 4498276"/>
              <a:gd name="connsiteY13" fmla="*/ 705758 h 705758"/>
              <a:gd name="connsiteX14" fmla="*/ 290681 w 4498276"/>
              <a:gd name="connsiteY14" fmla="*/ 705758 h 705758"/>
              <a:gd name="connsiteX15" fmla="*/ 290681 w 4498276"/>
              <a:gd name="connsiteY15" fmla="*/ 699504 h 705758"/>
              <a:gd name="connsiteX16" fmla="*/ 281609 w 4498276"/>
              <a:gd name="connsiteY16" fmla="*/ 698589 h 705758"/>
              <a:gd name="connsiteX17" fmla="*/ 0 w 4498276"/>
              <a:gd name="connsiteY17" fmla="*/ 352879 h 705758"/>
              <a:gd name="connsiteX18" fmla="*/ 281609 w 4498276"/>
              <a:gd name="connsiteY18" fmla="*/ 7169 h 705758"/>
              <a:gd name="connsiteX19" fmla="*/ 290681 w 4498276"/>
              <a:gd name="connsiteY19" fmla="*/ 6254 h 705758"/>
              <a:gd name="connsiteX20" fmla="*/ 290681 w 4498276"/>
              <a:gd name="connsiteY20" fmla="*/ 1 h 705758"/>
              <a:gd name="connsiteX21" fmla="*/ 352678 w 4498276"/>
              <a:gd name="connsiteY21" fmla="*/ 1 h 70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98276" h="705758">
                <a:moveTo>
                  <a:pt x="352688" y="0"/>
                </a:moveTo>
                <a:lnTo>
                  <a:pt x="352698" y="1"/>
                </a:lnTo>
                <a:lnTo>
                  <a:pt x="4145578" y="1"/>
                </a:lnTo>
                <a:lnTo>
                  <a:pt x="4145588" y="0"/>
                </a:lnTo>
                <a:lnTo>
                  <a:pt x="4145598" y="1"/>
                </a:lnTo>
                <a:lnTo>
                  <a:pt x="4207595" y="1"/>
                </a:lnTo>
                <a:lnTo>
                  <a:pt x="4207595" y="6254"/>
                </a:lnTo>
                <a:lnTo>
                  <a:pt x="4216667" y="7169"/>
                </a:lnTo>
                <a:cubicBezTo>
                  <a:pt x="4377381" y="40074"/>
                  <a:pt x="4498276" y="182350"/>
                  <a:pt x="4498276" y="352879"/>
                </a:cubicBezTo>
                <a:cubicBezTo>
                  <a:pt x="4498276" y="523408"/>
                  <a:pt x="4377381" y="665684"/>
                  <a:pt x="4216667" y="698589"/>
                </a:cubicBezTo>
                <a:lnTo>
                  <a:pt x="4207595" y="699504"/>
                </a:lnTo>
                <a:lnTo>
                  <a:pt x="4207595" y="705758"/>
                </a:lnTo>
                <a:lnTo>
                  <a:pt x="4145588" y="705758"/>
                </a:lnTo>
                <a:lnTo>
                  <a:pt x="352688" y="705758"/>
                </a:lnTo>
                <a:lnTo>
                  <a:pt x="290681" y="705758"/>
                </a:lnTo>
                <a:lnTo>
                  <a:pt x="290681" y="699504"/>
                </a:lnTo>
                <a:lnTo>
                  <a:pt x="281609" y="698589"/>
                </a:lnTo>
                <a:cubicBezTo>
                  <a:pt x="120895" y="665684"/>
                  <a:pt x="0" y="523408"/>
                  <a:pt x="0" y="352879"/>
                </a:cubicBezTo>
                <a:cubicBezTo>
                  <a:pt x="0" y="182350"/>
                  <a:pt x="120895" y="40074"/>
                  <a:pt x="281609" y="7169"/>
                </a:cubicBezTo>
                <a:lnTo>
                  <a:pt x="290681" y="6254"/>
                </a:lnTo>
                <a:lnTo>
                  <a:pt x="290681" y="1"/>
                </a:lnTo>
                <a:lnTo>
                  <a:pt x="352678" y="1"/>
                </a:lnTo>
                <a:close/>
              </a:path>
            </a:pathLst>
          </a:cu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UTM Alexander" panose="02040603050506020204" pitchFamily="18" charset="0"/>
              </a:rPr>
              <a:t>02</a:t>
            </a:r>
            <a:r>
              <a:rPr lang="en-US" sz="2400" b="1" dirty="0" smtClean="0">
                <a:latin typeface="UTM Alexander" panose="02040603050506020204" pitchFamily="18" charset="0"/>
              </a:rPr>
              <a:t>. THEORY </a:t>
            </a:r>
            <a:r>
              <a:rPr lang="en-US" sz="2400" b="1" dirty="0">
                <a:latin typeface="UTM Alexander" panose="02040603050506020204" pitchFamily="18" charset="0"/>
              </a:rPr>
              <a:t>AND SYSTEM MODEL</a:t>
            </a:r>
            <a:endParaRPr lang="en-US" sz="2400" b="1" dirty="0">
              <a:latin typeface="UTM Alexander" panose="02040603050506020204" pitchFamily="18" charset="0"/>
            </a:endParaRPr>
          </a:p>
        </p:txBody>
      </p:sp>
      <p:pic>
        <p:nvPicPr>
          <p:cNvPr id="23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4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7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pic>
        <p:nvPicPr>
          <p:cNvPr id="17" name="Picture 16" descr="5 Ngôn ngữ lập trình tốt nhất cho người mới bắt đầu - Networks Business ...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21676" r="162" b="26302"/>
          <a:stretch/>
        </p:blipFill>
        <p:spPr bwMode="auto">
          <a:xfrm>
            <a:off x="454024" y="1726564"/>
            <a:ext cx="4333875" cy="17732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https://deviot.vn/storage/deviot/ESP_WEBSERVER_2.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50" y="1340167"/>
            <a:ext cx="6050012" cy="254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430212" y="4198353"/>
            <a:ext cx="4941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 smtClean="0">
                <a:solidFill>
                  <a:srgbClr val="C00000"/>
                </a:solidFill>
              </a:rPr>
              <a:t>A </a:t>
            </a:r>
            <a:r>
              <a:rPr lang="en-US" sz="2200" b="1" dirty="0">
                <a:solidFill>
                  <a:srgbClr val="C00000"/>
                </a:solidFill>
              </a:rPr>
              <a:t>high-level, </a:t>
            </a:r>
            <a:r>
              <a:rPr lang="en-US" sz="2200" b="1" dirty="0" smtClean="0">
                <a:solidFill>
                  <a:srgbClr val="C00000"/>
                </a:solidFill>
              </a:rPr>
              <a:t>interpreted...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>
                <a:solidFill>
                  <a:srgbClr val="C00000"/>
                </a:solidFill>
              </a:rPr>
              <a:t>Easy to learn, powerful and </a:t>
            </a:r>
            <a:r>
              <a:rPr lang="en-US" sz="2200" b="1" dirty="0" smtClean="0">
                <a:solidFill>
                  <a:srgbClr val="C00000"/>
                </a:solidFill>
              </a:rPr>
              <a:t>flexible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 smtClean="0">
                <a:solidFill>
                  <a:srgbClr val="C00000"/>
                </a:solidFill>
              </a:rPr>
              <a:t>Application </a:t>
            </a:r>
            <a:r>
              <a:rPr lang="en-US" sz="2200" b="1" dirty="0">
                <a:solidFill>
                  <a:srgbClr val="C00000"/>
                </a:solidFill>
              </a:rPr>
              <a:t>programming, </a:t>
            </a:r>
            <a:r>
              <a:rPr lang="en-US" sz="2200" b="1" dirty="0" smtClean="0">
                <a:solidFill>
                  <a:srgbClr val="C00000"/>
                </a:solidFill>
              </a:rPr>
              <a:t>interface,...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 smtClean="0">
                <a:solidFill>
                  <a:srgbClr val="C00000"/>
                </a:solidFill>
              </a:rPr>
              <a:t>Use </a:t>
            </a:r>
            <a:r>
              <a:rPr lang="en-US" sz="2200" b="1" dirty="0">
                <a:solidFill>
                  <a:srgbClr val="C00000"/>
                </a:solidFill>
              </a:rPr>
              <a:t>pyzbar library: read barcodes through images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5250" y="4228723"/>
            <a:ext cx="4941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>
                <a:solidFill>
                  <a:srgbClr val="C00000"/>
                </a:solidFill>
              </a:rPr>
              <a:t>Web Server is a place to store, process and deliver Client web pages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 smtClean="0">
                <a:solidFill>
                  <a:srgbClr val="C00000"/>
                </a:solidFill>
              </a:rPr>
              <a:t>HTTP - </a:t>
            </a:r>
            <a:r>
              <a:rPr lang="en-US" sz="2200" b="1" dirty="0">
                <a:solidFill>
                  <a:srgbClr val="C00000"/>
                </a:solidFill>
              </a:rPr>
              <a:t>Hyper Text Transfer </a:t>
            </a:r>
            <a:r>
              <a:rPr lang="en-US" sz="2200" b="1" dirty="0" smtClean="0">
                <a:solidFill>
                  <a:srgbClr val="C00000"/>
                </a:solidFill>
              </a:rPr>
              <a:t>Protocol.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sz="2200" b="1" dirty="0">
                <a:solidFill>
                  <a:srgbClr val="C00000"/>
                </a:solidFill>
              </a:rPr>
              <a:t>Client sends request to </a:t>
            </a:r>
            <a:r>
              <a:rPr lang="en-US" sz="2200" b="1" dirty="0" smtClean="0">
                <a:solidFill>
                  <a:srgbClr val="C00000"/>
                </a:solidFill>
              </a:rPr>
              <a:t>Server</a:t>
            </a:r>
            <a:r>
              <a:rPr lang="en-US" sz="2200" b="1" dirty="0">
                <a:solidFill>
                  <a:srgbClr val="C00000"/>
                </a:solidFill>
              </a:rPr>
              <a:t>, server sends response back</a:t>
            </a:r>
            <a:endParaRPr lang="en-US" sz="2200" b="1" dirty="0" smtClean="0">
              <a:solidFill>
                <a:srgbClr val="C00000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817267" y="153629"/>
            <a:ext cx="4765510" cy="601114"/>
          </a:xfrm>
          <a:custGeom>
            <a:avLst/>
            <a:gdLst>
              <a:gd name="connsiteX0" fmla="*/ 352688 w 4498276"/>
              <a:gd name="connsiteY0" fmla="*/ 0 h 705758"/>
              <a:gd name="connsiteX1" fmla="*/ 352698 w 4498276"/>
              <a:gd name="connsiteY1" fmla="*/ 1 h 705758"/>
              <a:gd name="connsiteX2" fmla="*/ 4145578 w 4498276"/>
              <a:gd name="connsiteY2" fmla="*/ 1 h 705758"/>
              <a:gd name="connsiteX3" fmla="*/ 4145588 w 4498276"/>
              <a:gd name="connsiteY3" fmla="*/ 0 h 705758"/>
              <a:gd name="connsiteX4" fmla="*/ 4145598 w 4498276"/>
              <a:gd name="connsiteY4" fmla="*/ 1 h 705758"/>
              <a:gd name="connsiteX5" fmla="*/ 4207595 w 4498276"/>
              <a:gd name="connsiteY5" fmla="*/ 1 h 705758"/>
              <a:gd name="connsiteX6" fmla="*/ 4207595 w 4498276"/>
              <a:gd name="connsiteY6" fmla="*/ 6254 h 705758"/>
              <a:gd name="connsiteX7" fmla="*/ 4216667 w 4498276"/>
              <a:gd name="connsiteY7" fmla="*/ 7169 h 705758"/>
              <a:gd name="connsiteX8" fmla="*/ 4498276 w 4498276"/>
              <a:gd name="connsiteY8" fmla="*/ 352879 h 705758"/>
              <a:gd name="connsiteX9" fmla="*/ 4216667 w 4498276"/>
              <a:gd name="connsiteY9" fmla="*/ 698589 h 705758"/>
              <a:gd name="connsiteX10" fmla="*/ 4207595 w 4498276"/>
              <a:gd name="connsiteY10" fmla="*/ 699504 h 705758"/>
              <a:gd name="connsiteX11" fmla="*/ 4207595 w 4498276"/>
              <a:gd name="connsiteY11" fmla="*/ 705758 h 705758"/>
              <a:gd name="connsiteX12" fmla="*/ 4145588 w 4498276"/>
              <a:gd name="connsiteY12" fmla="*/ 705758 h 705758"/>
              <a:gd name="connsiteX13" fmla="*/ 352688 w 4498276"/>
              <a:gd name="connsiteY13" fmla="*/ 705758 h 705758"/>
              <a:gd name="connsiteX14" fmla="*/ 290681 w 4498276"/>
              <a:gd name="connsiteY14" fmla="*/ 705758 h 705758"/>
              <a:gd name="connsiteX15" fmla="*/ 290681 w 4498276"/>
              <a:gd name="connsiteY15" fmla="*/ 699504 h 705758"/>
              <a:gd name="connsiteX16" fmla="*/ 281609 w 4498276"/>
              <a:gd name="connsiteY16" fmla="*/ 698589 h 705758"/>
              <a:gd name="connsiteX17" fmla="*/ 0 w 4498276"/>
              <a:gd name="connsiteY17" fmla="*/ 352879 h 705758"/>
              <a:gd name="connsiteX18" fmla="*/ 281609 w 4498276"/>
              <a:gd name="connsiteY18" fmla="*/ 7169 h 705758"/>
              <a:gd name="connsiteX19" fmla="*/ 290681 w 4498276"/>
              <a:gd name="connsiteY19" fmla="*/ 6254 h 705758"/>
              <a:gd name="connsiteX20" fmla="*/ 290681 w 4498276"/>
              <a:gd name="connsiteY20" fmla="*/ 1 h 705758"/>
              <a:gd name="connsiteX21" fmla="*/ 352678 w 4498276"/>
              <a:gd name="connsiteY21" fmla="*/ 1 h 70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98276" h="705758">
                <a:moveTo>
                  <a:pt x="352688" y="0"/>
                </a:moveTo>
                <a:lnTo>
                  <a:pt x="352698" y="1"/>
                </a:lnTo>
                <a:lnTo>
                  <a:pt x="4145578" y="1"/>
                </a:lnTo>
                <a:lnTo>
                  <a:pt x="4145588" y="0"/>
                </a:lnTo>
                <a:lnTo>
                  <a:pt x="4145598" y="1"/>
                </a:lnTo>
                <a:lnTo>
                  <a:pt x="4207595" y="1"/>
                </a:lnTo>
                <a:lnTo>
                  <a:pt x="4207595" y="6254"/>
                </a:lnTo>
                <a:lnTo>
                  <a:pt x="4216667" y="7169"/>
                </a:lnTo>
                <a:cubicBezTo>
                  <a:pt x="4377381" y="40074"/>
                  <a:pt x="4498276" y="182350"/>
                  <a:pt x="4498276" y="352879"/>
                </a:cubicBezTo>
                <a:cubicBezTo>
                  <a:pt x="4498276" y="523408"/>
                  <a:pt x="4377381" y="665684"/>
                  <a:pt x="4216667" y="698589"/>
                </a:cubicBezTo>
                <a:lnTo>
                  <a:pt x="4207595" y="699504"/>
                </a:lnTo>
                <a:lnTo>
                  <a:pt x="4207595" y="705758"/>
                </a:lnTo>
                <a:lnTo>
                  <a:pt x="4145588" y="705758"/>
                </a:lnTo>
                <a:lnTo>
                  <a:pt x="352688" y="705758"/>
                </a:lnTo>
                <a:lnTo>
                  <a:pt x="290681" y="705758"/>
                </a:lnTo>
                <a:lnTo>
                  <a:pt x="290681" y="699504"/>
                </a:lnTo>
                <a:lnTo>
                  <a:pt x="281609" y="698589"/>
                </a:lnTo>
                <a:cubicBezTo>
                  <a:pt x="120895" y="665684"/>
                  <a:pt x="0" y="523408"/>
                  <a:pt x="0" y="352879"/>
                </a:cubicBezTo>
                <a:cubicBezTo>
                  <a:pt x="0" y="182350"/>
                  <a:pt x="120895" y="40074"/>
                  <a:pt x="281609" y="7169"/>
                </a:cubicBezTo>
                <a:lnTo>
                  <a:pt x="290681" y="6254"/>
                </a:lnTo>
                <a:lnTo>
                  <a:pt x="290681" y="1"/>
                </a:lnTo>
                <a:lnTo>
                  <a:pt x="352678" y="1"/>
                </a:lnTo>
                <a:close/>
              </a:path>
            </a:pathLst>
          </a:cu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UTM Alexander" panose="02040603050506020204" pitchFamily="18" charset="0"/>
              </a:rPr>
              <a:t>02</a:t>
            </a:r>
            <a:r>
              <a:rPr lang="en-US" sz="2400" b="1" dirty="0" smtClean="0">
                <a:latin typeface="UTM Alexander" panose="02040603050506020204" pitchFamily="18" charset="0"/>
              </a:rPr>
              <a:t>. THEORY </a:t>
            </a:r>
            <a:r>
              <a:rPr lang="en-US" sz="2400" b="1" dirty="0">
                <a:latin typeface="UTM Alexander" panose="02040603050506020204" pitchFamily="18" charset="0"/>
              </a:rPr>
              <a:t>AND SYSTEM MODEL</a:t>
            </a:r>
            <a:endParaRPr lang="en-US" sz="2400" b="1" dirty="0">
              <a:latin typeface="UTM Alexander" panose="02040603050506020204" pitchFamily="18" charset="0"/>
            </a:endParaRPr>
          </a:p>
        </p:txBody>
      </p:sp>
      <p:pic>
        <p:nvPicPr>
          <p:cNvPr id="23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8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sp>
        <p:nvSpPr>
          <p:cNvPr id="16" name="Freeform 15"/>
          <p:cNvSpPr/>
          <p:nvPr/>
        </p:nvSpPr>
        <p:spPr>
          <a:xfrm>
            <a:off x="3817267" y="153629"/>
            <a:ext cx="4765510" cy="601114"/>
          </a:xfrm>
          <a:custGeom>
            <a:avLst/>
            <a:gdLst>
              <a:gd name="connsiteX0" fmla="*/ 352688 w 4498276"/>
              <a:gd name="connsiteY0" fmla="*/ 0 h 705758"/>
              <a:gd name="connsiteX1" fmla="*/ 352698 w 4498276"/>
              <a:gd name="connsiteY1" fmla="*/ 1 h 705758"/>
              <a:gd name="connsiteX2" fmla="*/ 4145578 w 4498276"/>
              <a:gd name="connsiteY2" fmla="*/ 1 h 705758"/>
              <a:gd name="connsiteX3" fmla="*/ 4145588 w 4498276"/>
              <a:gd name="connsiteY3" fmla="*/ 0 h 705758"/>
              <a:gd name="connsiteX4" fmla="*/ 4145598 w 4498276"/>
              <a:gd name="connsiteY4" fmla="*/ 1 h 705758"/>
              <a:gd name="connsiteX5" fmla="*/ 4207595 w 4498276"/>
              <a:gd name="connsiteY5" fmla="*/ 1 h 705758"/>
              <a:gd name="connsiteX6" fmla="*/ 4207595 w 4498276"/>
              <a:gd name="connsiteY6" fmla="*/ 6254 h 705758"/>
              <a:gd name="connsiteX7" fmla="*/ 4216667 w 4498276"/>
              <a:gd name="connsiteY7" fmla="*/ 7169 h 705758"/>
              <a:gd name="connsiteX8" fmla="*/ 4498276 w 4498276"/>
              <a:gd name="connsiteY8" fmla="*/ 352879 h 705758"/>
              <a:gd name="connsiteX9" fmla="*/ 4216667 w 4498276"/>
              <a:gd name="connsiteY9" fmla="*/ 698589 h 705758"/>
              <a:gd name="connsiteX10" fmla="*/ 4207595 w 4498276"/>
              <a:gd name="connsiteY10" fmla="*/ 699504 h 705758"/>
              <a:gd name="connsiteX11" fmla="*/ 4207595 w 4498276"/>
              <a:gd name="connsiteY11" fmla="*/ 705758 h 705758"/>
              <a:gd name="connsiteX12" fmla="*/ 4145588 w 4498276"/>
              <a:gd name="connsiteY12" fmla="*/ 705758 h 705758"/>
              <a:gd name="connsiteX13" fmla="*/ 352688 w 4498276"/>
              <a:gd name="connsiteY13" fmla="*/ 705758 h 705758"/>
              <a:gd name="connsiteX14" fmla="*/ 290681 w 4498276"/>
              <a:gd name="connsiteY14" fmla="*/ 705758 h 705758"/>
              <a:gd name="connsiteX15" fmla="*/ 290681 w 4498276"/>
              <a:gd name="connsiteY15" fmla="*/ 699504 h 705758"/>
              <a:gd name="connsiteX16" fmla="*/ 281609 w 4498276"/>
              <a:gd name="connsiteY16" fmla="*/ 698589 h 705758"/>
              <a:gd name="connsiteX17" fmla="*/ 0 w 4498276"/>
              <a:gd name="connsiteY17" fmla="*/ 352879 h 705758"/>
              <a:gd name="connsiteX18" fmla="*/ 281609 w 4498276"/>
              <a:gd name="connsiteY18" fmla="*/ 7169 h 705758"/>
              <a:gd name="connsiteX19" fmla="*/ 290681 w 4498276"/>
              <a:gd name="connsiteY19" fmla="*/ 6254 h 705758"/>
              <a:gd name="connsiteX20" fmla="*/ 290681 w 4498276"/>
              <a:gd name="connsiteY20" fmla="*/ 1 h 705758"/>
              <a:gd name="connsiteX21" fmla="*/ 352678 w 4498276"/>
              <a:gd name="connsiteY21" fmla="*/ 1 h 70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98276" h="705758">
                <a:moveTo>
                  <a:pt x="352688" y="0"/>
                </a:moveTo>
                <a:lnTo>
                  <a:pt x="352698" y="1"/>
                </a:lnTo>
                <a:lnTo>
                  <a:pt x="4145578" y="1"/>
                </a:lnTo>
                <a:lnTo>
                  <a:pt x="4145588" y="0"/>
                </a:lnTo>
                <a:lnTo>
                  <a:pt x="4145598" y="1"/>
                </a:lnTo>
                <a:lnTo>
                  <a:pt x="4207595" y="1"/>
                </a:lnTo>
                <a:lnTo>
                  <a:pt x="4207595" y="6254"/>
                </a:lnTo>
                <a:lnTo>
                  <a:pt x="4216667" y="7169"/>
                </a:lnTo>
                <a:cubicBezTo>
                  <a:pt x="4377381" y="40074"/>
                  <a:pt x="4498276" y="182350"/>
                  <a:pt x="4498276" y="352879"/>
                </a:cubicBezTo>
                <a:cubicBezTo>
                  <a:pt x="4498276" y="523408"/>
                  <a:pt x="4377381" y="665684"/>
                  <a:pt x="4216667" y="698589"/>
                </a:cubicBezTo>
                <a:lnTo>
                  <a:pt x="4207595" y="699504"/>
                </a:lnTo>
                <a:lnTo>
                  <a:pt x="4207595" y="705758"/>
                </a:lnTo>
                <a:lnTo>
                  <a:pt x="4145588" y="705758"/>
                </a:lnTo>
                <a:lnTo>
                  <a:pt x="352688" y="705758"/>
                </a:lnTo>
                <a:lnTo>
                  <a:pt x="290681" y="705758"/>
                </a:lnTo>
                <a:lnTo>
                  <a:pt x="290681" y="699504"/>
                </a:lnTo>
                <a:lnTo>
                  <a:pt x="281609" y="698589"/>
                </a:lnTo>
                <a:cubicBezTo>
                  <a:pt x="120895" y="665684"/>
                  <a:pt x="0" y="523408"/>
                  <a:pt x="0" y="352879"/>
                </a:cubicBezTo>
                <a:cubicBezTo>
                  <a:pt x="0" y="182350"/>
                  <a:pt x="120895" y="40074"/>
                  <a:pt x="281609" y="7169"/>
                </a:cubicBezTo>
                <a:lnTo>
                  <a:pt x="290681" y="6254"/>
                </a:lnTo>
                <a:lnTo>
                  <a:pt x="290681" y="1"/>
                </a:lnTo>
                <a:lnTo>
                  <a:pt x="352678" y="1"/>
                </a:lnTo>
                <a:close/>
              </a:path>
            </a:pathLst>
          </a:cu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UTM Alexander" panose="02040603050506020204" pitchFamily="18" charset="0"/>
              </a:rPr>
              <a:t>02</a:t>
            </a:r>
            <a:r>
              <a:rPr lang="en-US" sz="2400" b="1" dirty="0" smtClean="0">
                <a:latin typeface="UTM Alexander" panose="02040603050506020204" pitchFamily="18" charset="0"/>
              </a:rPr>
              <a:t>. THEORY </a:t>
            </a:r>
            <a:r>
              <a:rPr lang="en-US" sz="2400" b="1" dirty="0">
                <a:latin typeface="UTM Alexander" panose="02040603050506020204" pitchFamily="18" charset="0"/>
              </a:rPr>
              <a:t>AND SYSTEM MODEL</a:t>
            </a:r>
            <a:endParaRPr lang="en-US" sz="2400" b="1" dirty="0">
              <a:latin typeface="UTM Alexander" panose="02040603050506020204" pitchFamily="18" charset="0"/>
            </a:endParaRPr>
          </a:p>
        </p:txBody>
      </p:sp>
      <p:pic>
        <p:nvPicPr>
          <p:cNvPr id="14" name="Picture 13" descr="ESP32: Các chế độ Wi-F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245" y="917574"/>
            <a:ext cx="8529555" cy="48101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10822" y="5890531"/>
            <a:ext cx="497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ESP32 Web Server Operation Model in STA Mode</a:t>
            </a:r>
          </a:p>
        </p:txBody>
      </p:sp>
      <p:pic>
        <p:nvPicPr>
          <p:cNvPr id="1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9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0298" y="6606147"/>
            <a:ext cx="145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Author: Tran Viet An</a:t>
            </a:r>
          </a:p>
        </p:txBody>
      </p:sp>
      <p:sp>
        <p:nvSpPr>
          <p:cNvPr id="18" name="Freeform 17"/>
          <p:cNvSpPr/>
          <p:nvPr/>
        </p:nvSpPr>
        <p:spPr>
          <a:xfrm>
            <a:off x="3997490" y="104644"/>
            <a:ext cx="4765510" cy="601114"/>
          </a:xfrm>
          <a:custGeom>
            <a:avLst/>
            <a:gdLst>
              <a:gd name="connsiteX0" fmla="*/ 352688 w 4498276"/>
              <a:gd name="connsiteY0" fmla="*/ 0 h 705758"/>
              <a:gd name="connsiteX1" fmla="*/ 352698 w 4498276"/>
              <a:gd name="connsiteY1" fmla="*/ 1 h 705758"/>
              <a:gd name="connsiteX2" fmla="*/ 4145578 w 4498276"/>
              <a:gd name="connsiteY2" fmla="*/ 1 h 705758"/>
              <a:gd name="connsiteX3" fmla="*/ 4145588 w 4498276"/>
              <a:gd name="connsiteY3" fmla="*/ 0 h 705758"/>
              <a:gd name="connsiteX4" fmla="*/ 4145598 w 4498276"/>
              <a:gd name="connsiteY4" fmla="*/ 1 h 705758"/>
              <a:gd name="connsiteX5" fmla="*/ 4207595 w 4498276"/>
              <a:gd name="connsiteY5" fmla="*/ 1 h 705758"/>
              <a:gd name="connsiteX6" fmla="*/ 4207595 w 4498276"/>
              <a:gd name="connsiteY6" fmla="*/ 6254 h 705758"/>
              <a:gd name="connsiteX7" fmla="*/ 4216667 w 4498276"/>
              <a:gd name="connsiteY7" fmla="*/ 7169 h 705758"/>
              <a:gd name="connsiteX8" fmla="*/ 4498276 w 4498276"/>
              <a:gd name="connsiteY8" fmla="*/ 352879 h 705758"/>
              <a:gd name="connsiteX9" fmla="*/ 4216667 w 4498276"/>
              <a:gd name="connsiteY9" fmla="*/ 698589 h 705758"/>
              <a:gd name="connsiteX10" fmla="*/ 4207595 w 4498276"/>
              <a:gd name="connsiteY10" fmla="*/ 699504 h 705758"/>
              <a:gd name="connsiteX11" fmla="*/ 4207595 w 4498276"/>
              <a:gd name="connsiteY11" fmla="*/ 705758 h 705758"/>
              <a:gd name="connsiteX12" fmla="*/ 4145588 w 4498276"/>
              <a:gd name="connsiteY12" fmla="*/ 705758 h 705758"/>
              <a:gd name="connsiteX13" fmla="*/ 352688 w 4498276"/>
              <a:gd name="connsiteY13" fmla="*/ 705758 h 705758"/>
              <a:gd name="connsiteX14" fmla="*/ 290681 w 4498276"/>
              <a:gd name="connsiteY14" fmla="*/ 705758 h 705758"/>
              <a:gd name="connsiteX15" fmla="*/ 290681 w 4498276"/>
              <a:gd name="connsiteY15" fmla="*/ 699504 h 705758"/>
              <a:gd name="connsiteX16" fmla="*/ 281609 w 4498276"/>
              <a:gd name="connsiteY16" fmla="*/ 698589 h 705758"/>
              <a:gd name="connsiteX17" fmla="*/ 0 w 4498276"/>
              <a:gd name="connsiteY17" fmla="*/ 352879 h 705758"/>
              <a:gd name="connsiteX18" fmla="*/ 281609 w 4498276"/>
              <a:gd name="connsiteY18" fmla="*/ 7169 h 705758"/>
              <a:gd name="connsiteX19" fmla="*/ 290681 w 4498276"/>
              <a:gd name="connsiteY19" fmla="*/ 6254 h 705758"/>
              <a:gd name="connsiteX20" fmla="*/ 290681 w 4498276"/>
              <a:gd name="connsiteY20" fmla="*/ 1 h 705758"/>
              <a:gd name="connsiteX21" fmla="*/ 352678 w 4498276"/>
              <a:gd name="connsiteY21" fmla="*/ 1 h 70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98276" h="705758">
                <a:moveTo>
                  <a:pt x="352688" y="0"/>
                </a:moveTo>
                <a:lnTo>
                  <a:pt x="352698" y="1"/>
                </a:lnTo>
                <a:lnTo>
                  <a:pt x="4145578" y="1"/>
                </a:lnTo>
                <a:lnTo>
                  <a:pt x="4145588" y="0"/>
                </a:lnTo>
                <a:lnTo>
                  <a:pt x="4145598" y="1"/>
                </a:lnTo>
                <a:lnTo>
                  <a:pt x="4207595" y="1"/>
                </a:lnTo>
                <a:lnTo>
                  <a:pt x="4207595" y="6254"/>
                </a:lnTo>
                <a:lnTo>
                  <a:pt x="4216667" y="7169"/>
                </a:lnTo>
                <a:cubicBezTo>
                  <a:pt x="4377381" y="40074"/>
                  <a:pt x="4498276" y="182350"/>
                  <a:pt x="4498276" y="352879"/>
                </a:cubicBezTo>
                <a:cubicBezTo>
                  <a:pt x="4498276" y="523408"/>
                  <a:pt x="4377381" y="665684"/>
                  <a:pt x="4216667" y="698589"/>
                </a:cubicBezTo>
                <a:lnTo>
                  <a:pt x="4207595" y="699504"/>
                </a:lnTo>
                <a:lnTo>
                  <a:pt x="4207595" y="705758"/>
                </a:lnTo>
                <a:lnTo>
                  <a:pt x="4145588" y="705758"/>
                </a:lnTo>
                <a:lnTo>
                  <a:pt x="352688" y="705758"/>
                </a:lnTo>
                <a:lnTo>
                  <a:pt x="290681" y="705758"/>
                </a:lnTo>
                <a:lnTo>
                  <a:pt x="290681" y="699504"/>
                </a:lnTo>
                <a:lnTo>
                  <a:pt x="281609" y="698589"/>
                </a:lnTo>
                <a:cubicBezTo>
                  <a:pt x="120895" y="665684"/>
                  <a:pt x="0" y="523408"/>
                  <a:pt x="0" y="352879"/>
                </a:cubicBezTo>
                <a:cubicBezTo>
                  <a:pt x="0" y="182350"/>
                  <a:pt x="120895" y="40074"/>
                  <a:pt x="281609" y="7169"/>
                </a:cubicBezTo>
                <a:lnTo>
                  <a:pt x="290681" y="6254"/>
                </a:lnTo>
                <a:lnTo>
                  <a:pt x="290681" y="1"/>
                </a:lnTo>
                <a:lnTo>
                  <a:pt x="352678" y="1"/>
                </a:lnTo>
                <a:close/>
              </a:path>
            </a:pathLst>
          </a:custGeom>
          <a:solidFill>
            <a:srgbClr val="1F8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UTM Alexander" panose="02040603050506020204" pitchFamily="18" charset="0"/>
              </a:rPr>
              <a:t>02</a:t>
            </a:r>
            <a:r>
              <a:rPr lang="en-US" sz="2400" b="1" dirty="0" smtClean="0">
                <a:latin typeface="UTM Alexander" panose="02040603050506020204" pitchFamily="18" charset="0"/>
              </a:rPr>
              <a:t>. THEORY </a:t>
            </a:r>
            <a:r>
              <a:rPr lang="en-US" sz="2400" b="1" dirty="0">
                <a:latin typeface="UTM Alexander" panose="02040603050506020204" pitchFamily="18" charset="0"/>
              </a:rPr>
              <a:t>AND SYSTEM MODEL</a:t>
            </a:r>
            <a:endParaRPr lang="en-US" sz="2400" b="1" dirty="0">
              <a:latin typeface="UTM Alexander" panose="02040603050506020204" pitchFamily="18" charset="0"/>
            </a:endParaRPr>
          </a:p>
        </p:txBody>
      </p:sp>
      <p:pic>
        <p:nvPicPr>
          <p:cNvPr id="20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3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5"/>
          <a:srcRect t="5057"/>
          <a:stretch/>
        </p:blipFill>
        <p:spPr bwMode="auto">
          <a:xfrm>
            <a:off x="1510666" y="1029652"/>
            <a:ext cx="9185909" cy="4672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4452" y="5784850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Block diagram of the system</a:t>
            </a:r>
          </a:p>
        </p:txBody>
      </p:sp>
    </p:spTree>
    <p:extLst>
      <p:ext uri="{BB962C8B-B14F-4D97-AF65-F5344CB8AC3E}">
        <p14:creationId xmlns:p14="http://schemas.microsoft.com/office/powerpoint/2010/main" val="65132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600</Words>
  <Application>Microsoft Office PowerPoint</Application>
  <PresentationFormat>Widescreen</PresentationFormat>
  <Paragraphs>156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SVN-Apple</vt:lpstr>
      <vt:lpstr>Tw Cen MT</vt:lpstr>
      <vt:lpstr>UTM Alexander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Windows User</cp:lastModifiedBy>
  <cp:revision>181</cp:revision>
  <dcterms:created xsi:type="dcterms:W3CDTF">2022-02-16T09:09:23Z</dcterms:created>
  <dcterms:modified xsi:type="dcterms:W3CDTF">2023-05-30T02:22:15Z</dcterms:modified>
</cp:coreProperties>
</file>